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000000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000000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5493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5493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5493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5493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5493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5493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5493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5493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5493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docs.oracle.com/javase/7/docs/api/java/util/HashSet.html" TargetMode="Externa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13.jpeg"/><Relationship Id="rId4" Type="http://schemas.openxmlformats.org/officeDocument/2006/relationships/hyperlink" Target="https://xkcd.com/1172/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github.com/TestingResearchIllinois/NonDex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citeseerx.ist.psu.edu/viewdoc/summary?doi=10.1.1.56.1841" TargetMode="External"/><Relationship Id="rId3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nusespring2021.slack.com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clowdr.org" TargetMode="External"/><Relationship Id="rId3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pollev.com/jbell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hyperlink" Target="https://www.cs.utexas.edu/~EWD/transcriptions/EWD03xx/EWD340.html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Jonathan Bell, John Boyland, Mitch Wand…"/>
          <p:cNvSpPr txBox="1"/>
          <p:nvPr>
            <p:ph type="body" idx="21"/>
          </p:nvPr>
        </p:nvSpPr>
        <p:spPr>
          <a:xfrm>
            <a:off x="1201340" y="11177783"/>
            <a:ext cx="21971003" cy="13190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solidFill>
                  <a:srgbClr val="005493"/>
                </a:solidFill>
              </a:defRPr>
            </a:pPr>
            <a:r>
              <a:t>Jonathan Bell, John Boyland, Mitch Wand</a:t>
            </a:r>
          </a:p>
          <a:p>
            <a:pPr>
              <a:defRPr>
                <a:solidFill>
                  <a:srgbClr val="005493"/>
                </a:solidFill>
              </a:defRPr>
            </a:pPr>
            <a:r>
              <a:t>Khoury College of Computer Sciences</a:t>
            </a:r>
          </a:p>
        </p:txBody>
      </p:sp>
      <p:sp>
        <p:nvSpPr>
          <p:cNvPr id="145" name="CS 4530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5493"/>
                </a:solidFill>
              </a:defRPr>
            </a:pPr>
            <a:r>
              <a:t>CS 4530</a:t>
            </a:r>
          </a:p>
          <a:p>
            <a:pPr>
              <a:defRPr>
                <a:solidFill>
                  <a:srgbClr val="005493"/>
                </a:solidFill>
              </a:defRPr>
            </a:pPr>
            <a:r>
              <a:t>Software Engineering</a:t>
            </a:r>
          </a:p>
        </p:txBody>
      </p:sp>
      <p:sp>
        <p:nvSpPr>
          <p:cNvPr id="146" name="Lecture 1 - Course Overview + Introduction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Lecture 1 - Course Overview + Introductions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Increase in computational capacity over ti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89572">
              <a:defRPr spc="-166" sz="8330"/>
            </a:lvl1pPr>
          </a:lstStyle>
          <a:p>
            <a:pPr/>
            <a:r>
              <a:t>Increase in computational capacity over time</a:t>
            </a:r>
          </a:p>
        </p:txBody>
      </p:sp>
      <p:sp>
        <p:nvSpPr>
          <p:cNvPr id="208" name="Increase over software complexity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Increase over software complexity?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623" y="3366435"/>
            <a:ext cx="8397041" cy="982822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“Implications of Historical Trends in the Electrical Efficiency of Computing” Koomey et al, IEEE Annals of History of Computing 2011"/>
          <p:cNvSpPr txBox="1"/>
          <p:nvPr/>
        </p:nvSpPr>
        <p:spPr>
          <a:xfrm>
            <a:off x="440574" y="13253354"/>
            <a:ext cx="1802252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“Implications of Historical Trends in the Electrical Efficiency of Computing” Koomey et al, IEEE Annals of History of Computing 2011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1886" y="3200984"/>
            <a:ext cx="153236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31421" y="6210979"/>
            <a:ext cx="1532361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  <p:bldP build="whole" bldLvl="1" animBg="1" rev="0" advAuto="0" spid="21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oftware Engineering is about Peo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Software Engineering is about People</a:t>
            </a:r>
          </a:p>
        </p:txBody>
      </p:sp>
      <p:sp>
        <p:nvSpPr>
          <p:cNvPr id="215" name="Disclaimer: Software Engineering is full of opin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Disclaimer: Software Engineering is full of opinions</a:t>
            </a:r>
          </a:p>
        </p:txBody>
      </p:sp>
      <p:sp>
        <p:nvSpPr>
          <p:cNvPr id="216" name="“Any fool can write code that a computer can understand. Good programmers write code that humans can understand”"/>
          <p:cNvSpPr txBox="1"/>
          <p:nvPr/>
        </p:nvSpPr>
        <p:spPr>
          <a:xfrm>
            <a:off x="673025" y="3864440"/>
            <a:ext cx="16177307" cy="4919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8923" indent="-469900" algn="l">
              <a:lnSpc>
                <a:spcPct val="90000"/>
              </a:lnSpc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“Any fool can write code that a computer can understand. Good programmers write code that humans can understand”</a:t>
            </a:r>
          </a:p>
        </p:txBody>
      </p:sp>
      <p:sp>
        <p:nvSpPr>
          <p:cNvPr id="217" name="- Martin Fowler"/>
          <p:cNvSpPr txBox="1"/>
          <p:nvPr/>
        </p:nvSpPr>
        <p:spPr>
          <a:xfrm>
            <a:off x="12840278" y="9035991"/>
            <a:ext cx="356753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 - Martin Fowler</a:t>
            </a:r>
          </a:p>
        </p:txBody>
      </p:sp>
      <p:pic>
        <p:nvPicPr>
          <p:cNvPr id="218" name="1920px-Webysther_20150414193208_-_Martin_Fowler.jpg" descr="1920px-Webysther_20150414193208_-_Martin_Fowl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9674" y="3864441"/>
            <a:ext cx="6541551" cy="8722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Why be pedantic about software desig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be pedantic about software design?</a:t>
            </a:r>
          </a:p>
        </p:txBody>
      </p:sp>
      <p:sp>
        <p:nvSpPr>
          <p:cNvPr id="221" name="Software Engineering is about Peopl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Software Engineering is about People</a:t>
            </a:r>
          </a:p>
        </p:txBody>
      </p:sp>
      <p:sp>
        <p:nvSpPr>
          <p:cNvPr id="222" name="function calculateFoo(x: number, y: number, increment: boolean): number {…"/>
          <p:cNvSpPr txBox="1"/>
          <p:nvPr/>
        </p:nvSpPr>
        <p:spPr>
          <a:xfrm>
            <a:off x="3324271" y="5029199"/>
            <a:ext cx="16785571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function </a:t>
            </a:r>
            <a:r>
              <a:t>calculateFoo(x: </a:t>
            </a:r>
            <a:r>
              <a:rPr b="1">
                <a:solidFill>
                  <a:srgbClr val="011480"/>
                </a:solidFill>
              </a:rPr>
              <a:t>number</a:t>
            </a:r>
            <a:r>
              <a:t>, y: </a:t>
            </a:r>
            <a:r>
              <a:rPr b="1">
                <a:solidFill>
                  <a:srgbClr val="011480"/>
                </a:solidFill>
              </a:rPr>
              <a:t>number</a:t>
            </a:r>
            <a:r>
              <a:t>, increment: </a:t>
            </a:r>
            <a:r>
              <a:rPr b="1">
                <a:solidFill>
                  <a:srgbClr val="011480"/>
                </a:solidFill>
              </a:rPr>
              <a:t>boolean</a:t>
            </a:r>
            <a:r>
              <a:t>): </a:t>
            </a:r>
            <a:r>
              <a:rPr b="1">
                <a:solidFill>
                  <a:srgbClr val="011480"/>
                </a:solidFill>
              </a:rPr>
              <a:t>number </a:t>
            </a:r>
            <a:r>
              <a:t>{</a:t>
            </a: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</a:t>
            </a:r>
            <a:r>
              <a:rPr b="1">
                <a:solidFill>
                  <a:srgbClr val="011480"/>
                </a:solidFill>
              </a:rPr>
              <a:t>if </a:t>
            </a:r>
            <a:r>
              <a:t>(increment)</a:t>
            </a: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x++;</a:t>
            </a: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x *= </a:t>
            </a:r>
            <a:r>
              <a:rPr>
                <a:solidFill>
                  <a:srgbClr val="0432FF"/>
                </a:solidFill>
              </a:rPr>
              <a:t>2</a:t>
            </a:r>
            <a:r>
              <a:t>;</a:t>
            </a: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x += y;</a:t>
            </a:r>
          </a:p>
          <a:p>
            <a:pPr marL="537104" indent="-537104" algn="l" defTabSz="457200">
              <a:buSzPct val="100000"/>
              <a:buAutoNum type="arabicPeriod" startAt="1"/>
              <a:defRPr b="1" sz="2900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</a:t>
            </a:r>
            <a:r>
              <a:t>return </a:t>
            </a:r>
            <a:r>
              <a:rPr b="0">
                <a:solidFill>
                  <a:srgbClr val="000000"/>
                </a:solidFill>
              </a:rPr>
              <a:t>x;</a:t>
            </a:r>
            <a:endParaRPr b="0">
              <a:solidFill>
                <a:srgbClr val="000000"/>
              </a:solidFill>
            </a:endParaRP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223" name="calculateFoo(3, 5, true) = ? calculateFoo(3, 5, false) = ?"/>
          <p:cNvSpPr txBox="1"/>
          <p:nvPr/>
        </p:nvSpPr>
        <p:spPr>
          <a:xfrm>
            <a:off x="3543300" y="9493858"/>
            <a:ext cx="696579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1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calculateFoo(</a:t>
            </a:r>
            <a:r>
              <a:rPr>
                <a:solidFill>
                  <a:srgbClr val="0432FF"/>
                </a:solidFill>
              </a:rPr>
              <a:t>3</a:t>
            </a:r>
            <a:r>
              <a:t>, </a:t>
            </a:r>
            <a:r>
              <a:rPr>
                <a:solidFill>
                  <a:srgbClr val="0432FF"/>
                </a:solidFill>
              </a:rPr>
              <a:t>5</a:t>
            </a:r>
            <a:r>
              <a:t>, </a:t>
            </a:r>
            <a:r>
              <a:rPr b="1">
                <a:solidFill>
                  <a:srgbClr val="011480"/>
                </a:solidFill>
              </a:rPr>
              <a:t>true</a:t>
            </a:r>
            <a:r>
              <a:t>) = ?</a:t>
            </a:r>
            <a:br/>
            <a:r>
              <a:t>calculateFoo(</a:t>
            </a:r>
            <a:r>
              <a:rPr>
                <a:solidFill>
                  <a:srgbClr val="0432FF"/>
                </a:solidFill>
              </a:rPr>
              <a:t>3</a:t>
            </a:r>
            <a:r>
              <a:t>, </a:t>
            </a:r>
            <a:r>
              <a:rPr>
                <a:solidFill>
                  <a:srgbClr val="0432FF"/>
                </a:solidFill>
              </a:rPr>
              <a:t>5</a:t>
            </a:r>
            <a:r>
              <a:t>, </a:t>
            </a:r>
            <a:r>
              <a:rPr b="1">
                <a:solidFill>
                  <a:srgbClr val="011480"/>
                </a:solidFill>
              </a:rPr>
              <a:t>false</a:t>
            </a:r>
            <a:r>
              <a:t>) = ?</a:t>
            </a:r>
          </a:p>
        </p:txBody>
      </p:sp>
      <p:sp>
        <p:nvSpPr>
          <p:cNvPr id="224" name="13"/>
          <p:cNvSpPr txBox="1"/>
          <p:nvPr/>
        </p:nvSpPr>
        <p:spPr>
          <a:xfrm>
            <a:off x="10396169" y="9461412"/>
            <a:ext cx="59446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/>
            </a:lvl1pPr>
          </a:lstStyle>
          <a:p>
            <a:pPr/>
            <a:r>
              <a:t>13</a:t>
            </a:r>
          </a:p>
        </p:txBody>
      </p:sp>
      <p:sp>
        <p:nvSpPr>
          <p:cNvPr id="225" name="8"/>
          <p:cNvSpPr txBox="1"/>
          <p:nvPr/>
        </p:nvSpPr>
        <p:spPr>
          <a:xfrm>
            <a:off x="10516209" y="9956712"/>
            <a:ext cx="35438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/>
            </a:lvl1pPr>
          </a:lstStyle>
          <a:p>
            <a:pPr/>
            <a:r>
              <a:t>8</a:t>
            </a:r>
          </a:p>
        </p:txBody>
      </p:sp>
      <p:sp>
        <p:nvSpPr>
          <p:cNvPr id="226" name="11"/>
          <p:cNvSpPr txBox="1"/>
          <p:nvPr/>
        </p:nvSpPr>
        <p:spPr>
          <a:xfrm>
            <a:off x="10942269" y="9956712"/>
            <a:ext cx="59446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/>
            </a:lvl1pPr>
          </a:lstStyle>
          <a:p>
            <a:pPr/>
            <a:r>
              <a:t>11</a:t>
            </a:r>
          </a:p>
        </p:txBody>
      </p:sp>
      <p:pic>
        <p:nvPicPr>
          <p:cNvPr id="227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6169" y="10223500"/>
            <a:ext cx="594462" cy="76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4"/>
      <p:bldP build="whole" bldLvl="1" animBg="1" rev="0" advAuto="0" spid="225" grpId="3"/>
      <p:bldP build="whole" bldLvl="1" animBg="1" rev="0" advAuto="0" spid="224" grpId="2"/>
      <p:bldP build="whole" bldLvl="1" animBg="1" rev="0" advAuto="0" spid="223" grpId="1"/>
      <p:bldP build="whole" bldLvl="1" animBg="1" rev="0" advAuto="0" spid="226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Why be pedantic about software desig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be pedantic about software design?</a:t>
            </a:r>
          </a:p>
        </p:txBody>
      </p:sp>
      <p:sp>
        <p:nvSpPr>
          <p:cNvPr id="231" name="What’s wrong with this code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What’s wrong with this code?</a:t>
            </a:r>
          </a:p>
        </p:txBody>
      </p:sp>
      <p:sp>
        <p:nvSpPr>
          <p:cNvPr id="232" name="function anotherExample(value: number): void {…"/>
          <p:cNvSpPr txBox="1"/>
          <p:nvPr/>
        </p:nvSpPr>
        <p:spPr>
          <a:xfrm>
            <a:off x="7752636" y="4711699"/>
            <a:ext cx="9259790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function </a:t>
            </a:r>
            <a:r>
              <a:t>anotherExample(value: </a:t>
            </a:r>
            <a:r>
              <a:rPr b="1">
                <a:solidFill>
                  <a:srgbClr val="011480"/>
                </a:solidFill>
              </a:rPr>
              <a:t>number</a:t>
            </a:r>
            <a:r>
              <a:t>): </a:t>
            </a:r>
            <a:r>
              <a:rPr b="1">
                <a:solidFill>
                  <a:srgbClr val="011480"/>
                </a:solidFill>
              </a:rPr>
              <a:t>void </a:t>
            </a:r>
            <a:r>
              <a:t>{</a:t>
            </a: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</a:t>
            </a:r>
            <a:r>
              <a:rPr b="1">
                <a:solidFill>
                  <a:srgbClr val="011480"/>
                </a:solidFill>
              </a:rPr>
              <a:t>switch </a:t>
            </a:r>
            <a:r>
              <a:t>(value) {</a:t>
            </a:r>
          </a:p>
          <a:p>
            <a:pPr marL="228600" indent="-228600" algn="l" defTabSz="457200">
              <a:buSzPct val="100000"/>
              <a:buAutoNum type="arabicPeriod" startAt="1"/>
              <a:defRPr b="1" sz="2500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case </a:t>
            </a:r>
            <a:r>
              <a:rPr b="0">
                <a:solidFill>
                  <a:srgbClr val="0432FF"/>
                </a:solidFill>
              </a:rPr>
              <a:t>1</a:t>
            </a:r>
            <a:r>
              <a:rPr b="0">
                <a:solidFill>
                  <a:srgbClr val="000000"/>
                </a:solidFill>
              </a:rPr>
              <a:t>:</a:t>
            </a:r>
            <a:endParaRPr b="0">
              <a:solidFill>
                <a:srgbClr val="000000"/>
              </a:solidFill>
            </a:endParaRP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doSomething();</a:t>
            </a:r>
          </a:p>
          <a:p>
            <a:pPr marL="228600" indent="-228600" algn="l" defTabSz="457200">
              <a:buSzPct val="100000"/>
              <a:buAutoNum type="arabicPeriod" startAt="1"/>
              <a:defRPr b="1" sz="2500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case </a:t>
            </a:r>
            <a:r>
              <a:rPr b="0">
                <a:solidFill>
                  <a:srgbClr val="0432FF"/>
                </a:solidFill>
              </a:rPr>
              <a:t>2</a:t>
            </a:r>
            <a:r>
              <a:rPr b="0">
                <a:solidFill>
                  <a:srgbClr val="000000"/>
                </a:solidFill>
              </a:rPr>
              <a:t>:</a:t>
            </a:r>
            <a:endParaRPr b="0">
              <a:solidFill>
                <a:srgbClr val="000000"/>
              </a:solidFill>
            </a:endParaRP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doSomethingElse();</a:t>
            </a: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</a:t>
            </a:r>
            <a:r>
              <a:rPr b="1">
                <a:solidFill>
                  <a:srgbClr val="011480"/>
                </a:solidFill>
              </a:rPr>
              <a:t>break</a:t>
            </a:r>
            <a:r>
              <a:t>;</a:t>
            </a:r>
          </a:p>
          <a:p>
            <a:pPr marL="228600" indent="-228600" algn="l" defTabSz="457200">
              <a:buSzPct val="100000"/>
              <a:buAutoNum type="arabicPeriod" startAt="1"/>
              <a:defRPr b="1" sz="2500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default</a:t>
            </a:r>
            <a:r>
              <a:rPr b="0">
                <a:solidFill>
                  <a:srgbClr val="000000"/>
                </a:solidFill>
              </a:rPr>
              <a:t>:</a:t>
            </a:r>
            <a:endParaRPr b="0">
              <a:solidFill>
                <a:srgbClr val="000000"/>
              </a:solidFill>
            </a:endParaRP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doDefaultThing();</a:t>
            </a: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}</a:t>
            </a: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oftware Engineering is about Peo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Software Engineering is about People</a:t>
            </a:r>
          </a:p>
        </p:txBody>
      </p:sp>
      <p:sp>
        <p:nvSpPr>
          <p:cNvPr id="235" name="Software design is about peopl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Software design is about people</a:t>
            </a:r>
          </a:p>
        </p:txBody>
      </p:sp>
      <p:sp>
        <p:nvSpPr>
          <p:cNvPr id="236" name="HashSet&lt;String&gt; mySet = new HashSet&lt;String&gt;();…"/>
          <p:cNvSpPr txBox="1"/>
          <p:nvPr/>
        </p:nvSpPr>
        <p:spPr>
          <a:xfrm>
            <a:off x="2112834" y="4133223"/>
            <a:ext cx="10220065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HashSet&lt;String&gt; mySet =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HashSet&lt;String&gt;();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mySet.add(</a:t>
            </a:r>
            <a:r>
              <a:rPr b="1">
                <a:solidFill>
                  <a:srgbClr val="018001"/>
                </a:solidFill>
              </a:rPr>
              <a:t>"a"</a:t>
            </a:r>
            <a:r>
              <a:t>);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mySet.add(</a:t>
            </a:r>
            <a:r>
              <a:rPr b="1">
                <a:solidFill>
                  <a:srgbClr val="018001"/>
                </a:solidFill>
              </a:rPr>
              <a:t>"b"</a:t>
            </a:r>
            <a:r>
              <a:t>);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Iterator&lt;String&gt; iter = mySet.iterator();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System.</a:t>
            </a:r>
            <a:r>
              <a:rPr b="1" i="1">
                <a:solidFill>
                  <a:srgbClr val="66187A"/>
                </a:solidFill>
              </a:rPr>
              <a:t>out</a:t>
            </a:r>
            <a:r>
              <a:t>.println(iter.next()); </a:t>
            </a:r>
            <a:r>
              <a:rPr i="1">
                <a:solidFill>
                  <a:srgbClr val="808080"/>
                </a:solidFill>
              </a:rPr>
              <a:t>//What is printed?</a:t>
            </a:r>
            <a:endParaRPr i="1">
              <a:solidFill>
                <a:srgbClr val="808080"/>
              </a:solidFill>
            </a:endParaRPr>
          </a:p>
          <a:p>
            <a:pPr algn="l" defTabSz="457200">
              <a:defRPr i="1" sz="2600">
                <a:solidFill>
                  <a:srgbClr val="808080"/>
                </a:solidFill>
                <a:latin typeface="Courier"/>
                <a:ea typeface="Courier"/>
                <a:cs typeface="Courier"/>
                <a:sym typeface="Courier"/>
              </a:defRPr>
            </a:pPr>
          </a:p>
        </p:txBody>
      </p:sp>
      <p:grpSp>
        <p:nvGrpSpPr>
          <p:cNvPr id="239" name="Group"/>
          <p:cNvGrpSpPr/>
          <p:nvPr/>
        </p:nvGrpSpPr>
        <p:grpSpPr>
          <a:xfrm>
            <a:off x="410641" y="7338462"/>
            <a:ext cx="23562718" cy="2501965"/>
            <a:chOff x="0" y="0"/>
            <a:chExt cx="23562716" cy="2501964"/>
          </a:xfrm>
        </p:grpSpPr>
        <p:sp>
          <p:nvSpPr>
            <p:cNvPr id="237" name="This class implements the Set interface, backed by a hash table (actually a HashMap instance). It makes no guarantees as to the iteration order of the set; in particular, it does not guarantee that the order will remain constant over time. This class per"/>
            <p:cNvSpPr txBox="1"/>
            <p:nvPr/>
          </p:nvSpPr>
          <p:spPr>
            <a:xfrm>
              <a:off x="0" y="0"/>
              <a:ext cx="23562717" cy="1764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825500">
                <a:defRPr b="1" sz="3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This class implements the Set interface, backed by a hash table (actually a HashMap instance). It makes no guarantees as to the iteration order of the set; in particular, it does not guarantee that the order will remain constant over time. This class permits the null element.</a:t>
              </a:r>
            </a:p>
          </p:txBody>
        </p:sp>
        <p:sp>
          <p:nvSpPr>
            <p:cNvPr id="238" name="-JavaDoc for HashSet"/>
            <p:cNvSpPr txBox="1"/>
            <p:nvPr/>
          </p:nvSpPr>
          <p:spPr>
            <a:xfrm>
              <a:off x="11794719" y="1854826"/>
              <a:ext cx="4899356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825500">
                <a:defRPr b="1" sz="3600">
                  <a:solidFill>
                    <a:srgbClr val="000000"/>
                  </a:solidFill>
                </a:defRPr>
              </a:pPr>
              <a:r>
                <a:t>-</a:t>
              </a:r>
              <a:r>
                <a:rPr u="sng">
                  <a:hlinkClick r:id="rId2" invalidUrl="" action="" tgtFrame="" tooltip="" history="1" highlightClick="0" endSnd="0"/>
                </a:rPr>
                <a:t>JavaDoc for HashSet</a:t>
              </a:r>
            </a:p>
          </p:txBody>
        </p:sp>
      </p:grpSp>
      <p:sp>
        <p:nvSpPr>
          <p:cNvPr id="240" name="1,000,000 trials: “a” is printed every time"/>
          <p:cNvSpPr txBox="1"/>
          <p:nvPr/>
        </p:nvSpPr>
        <p:spPr>
          <a:xfrm>
            <a:off x="956603" y="10562240"/>
            <a:ext cx="8397393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1,000,000 trials: “a” is printed every time</a:t>
            </a:r>
          </a:p>
        </p:txBody>
      </p:sp>
      <p:sp>
        <p:nvSpPr>
          <p:cNvPr id="241" name="BUT NOT GUARANTEED"/>
          <p:cNvSpPr txBox="1"/>
          <p:nvPr/>
        </p:nvSpPr>
        <p:spPr>
          <a:xfrm>
            <a:off x="2418271" y="11671842"/>
            <a:ext cx="547405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BUT NOT GUARANTEED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2"/>
      <p:bldP build="whole" bldLvl="1" animBg="1" rev="0" advAuto="0" spid="241" grpId="3"/>
      <p:bldP build="whole" bldLvl="1" animBg="1" rev="0" advAuto="0" spid="23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oftware Engineering is about Peo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Software Engineering is about People</a:t>
            </a:r>
          </a:p>
        </p:txBody>
      </p:sp>
      <p:sp>
        <p:nvSpPr>
          <p:cNvPr id="244" name="Software is about Peopl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Software is about People</a:t>
            </a:r>
          </a:p>
        </p:txBody>
      </p:sp>
      <p:sp>
        <p:nvSpPr>
          <p:cNvPr id="245" name="class BookTest {…"/>
          <p:cNvSpPr txBox="1"/>
          <p:nvPr/>
        </p:nvSpPr>
        <p:spPr>
          <a:xfrm>
            <a:off x="907673" y="4346347"/>
            <a:ext cx="11302058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class </a:t>
            </a:r>
            <a:r>
              <a:t>BookTest {</a:t>
            </a:r>
          </a:p>
          <a:p>
            <a:pPr algn="l" defTabSz="457200">
              <a:defRPr sz="2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@Test</a:t>
            </a:r>
          </a:p>
          <a:p>
            <a:pPr algn="l" defTabSz="457200">
              <a:defRPr sz="2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public void </a:t>
            </a:r>
            <a:r>
              <a:t>testGetStringRepresentation() {</a:t>
            </a:r>
          </a:p>
          <a:p>
            <a:pPr algn="l" defTabSz="457200">
              <a:defRPr sz="2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Book b =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Book(</a:t>
            </a:r>
            <a:r>
              <a:rPr b="1">
                <a:solidFill>
                  <a:srgbClr val="018001"/>
                </a:solidFill>
              </a:rPr>
              <a:t>"book"</a:t>
            </a:r>
            <a:r>
              <a:t>, </a:t>
            </a:r>
            <a:r>
              <a:rPr b="1">
                <a:solidFill>
                  <a:srgbClr val="018001"/>
                </a:solidFill>
              </a:rPr>
              <a:t>"name"</a:t>
            </a:r>
            <a:r>
              <a:t>);</a:t>
            </a:r>
          </a:p>
          <a:p>
            <a:pPr lvl="3" algn="l" defTabSz="457200">
              <a:defRPr b="1" sz="2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assertEquals(</a:t>
            </a:r>
            <a:r>
              <a:rPr>
                <a:solidFill>
                  <a:srgbClr val="018001"/>
                </a:solidFill>
              </a:rPr>
              <a:t>"{</a:t>
            </a:r>
            <a:r>
              <a:rPr>
                <a:solidFill>
                  <a:srgbClr val="011480"/>
                </a:solidFill>
              </a:rPr>
              <a:t>\"</a:t>
            </a:r>
            <a:r>
              <a:rPr>
                <a:solidFill>
                  <a:srgbClr val="018001"/>
                </a:solidFill>
              </a:rPr>
              <a:t>title</a:t>
            </a:r>
            <a:r>
              <a:rPr>
                <a:solidFill>
                  <a:srgbClr val="011480"/>
                </a:solidFill>
              </a:rPr>
              <a:t>\"</a:t>
            </a:r>
            <a:r>
              <a:rPr>
                <a:solidFill>
                  <a:srgbClr val="018001"/>
                </a:solidFill>
              </a:rPr>
              <a:t>:</a:t>
            </a:r>
            <a:r>
              <a:rPr>
                <a:solidFill>
                  <a:srgbClr val="011480"/>
                </a:solidFill>
              </a:rPr>
              <a:t>\"</a:t>
            </a:r>
            <a:r>
              <a:rPr>
                <a:solidFill>
                  <a:srgbClr val="018001"/>
                </a:solidFill>
              </a:rPr>
              <a:t>book</a:t>
            </a:r>
            <a:r>
              <a:rPr>
                <a:solidFill>
                  <a:srgbClr val="011480"/>
                </a:solidFill>
              </a:rPr>
              <a:t>\"</a:t>
            </a:r>
            <a:r>
              <a:rPr>
                <a:solidFill>
                  <a:srgbClr val="018001"/>
                </a:solidFill>
              </a:rPr>
              <a:t>,</a:t>
            </a:r>
            <a:r>
              <a:rPr>
                <a:solidFill>
                  <a:srgbClr val="011480"/>
                </a:solidFill>
              </a:rPr>
              <a:t>\"</a:t>
            </a:r>
            <a:r>
              <a:rPr>
                <a:solidFill>
                  <a:srgbClr val="018001"/>
                </a:solidFill>
              </a:rPr>
              <a:t>author</a:t>
            </a:r>
            <a:r>
              <a:rPr>
                <a:solidFill>
                  <a:srgbClr val="011480"/>
                </a:solidFill>
              </a:rPr>
              <a:t>\"</a:t>
            </a:r>
            <a:r>
              <a:rPr>
                <a:solidFill>
                  <a:srgbClr val="018001"/>
                </a:solidFill>
              </a:rPr>
              <a:t>:</a:t>
            </a:r>
            <a:r>
              <a:rPr>
                <a:solidFill>
                  <a:srgbClr val="011480"/>
                </a:solidFill>
              </a:rPr>
              <a:t>\"</a:t>
            </a:r>
            <a:r>
              <a:rPr>
                <a:solidFill>
                  <a:srgbClr val="018001"/>
                </a:solidFill>
              </a:rPr>
              <a:t>name</a:t>
            </a:r>
            <a:r>
              <a:rPr>
                <a:solidFill>
                  <a:srgbClr val="011480"/>
                </a:solidFill>
              </a:rPr>
              <a:t>\"</a:t>
            </a:r>
            <a:r>
              <a:rPr>
                <a:solidFill>
                  <a:srgbClr val="018001"/>
                </a:solidFill>
              </a:rPr>
              <a:t>}"</a:t>
            </a:r>
            <a:r>
              <a:rPr b="0"/>
              <a:t>,</a:t>
            </a:r>
          </a:p>
          <a:p>
            <a:pPr algn="l" defTabSz="457200">
              <a:defRPr sz="2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b.getStringRepresentation());</a:t>
            </a:r>
          </a:p>
          <a:p>
            <a:pPr algn="l" defTabSz="457200">
              <a:defRPr sz="2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}</a:t>
            </a:r>
          </a:p>
          <a:p>
            <a:pPr algn="l" defTabSz="457200">
              <a:defRPr sz="2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  <a:p>
            <a:pPr algn="l" defTabSz="457200">
              <a:defRPr sz="2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</a:p>
        </p:txBody>
      </p:sp>
      <p:sp>
        <p:nvSpPr>
          <p:cNvPr id="246" name="What could go wrong here?"/>
          <p:cNvSpPr txBox="1"/>
          <p:nvPr/>
        </p:nvSpPr>
        <p:spPr>
          <a:xfrm>
            <a:off x="13781970" y="4316489"/>
            <a:ext cx="610910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What could go wrong here?</a:t>
            </a:r>
          </a:p>
        </p:txBody>
      </p:sp>
      <p:sp>
        <p:nvSpPr>
          <p:cNvPr id="247" name="What if Book is just a HashMap?"/>
          <p:cNvSpPr txBox="1"/>
          <p:nvPr/>
        </p:nvSpPr>
        <p:spPr>
          <a:xfrm>
            <a:off x="13761997" y="5597717"/>
            <a:ext cx="717529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b="1"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What if Book is just a HashMap?</a:t>
            </a:r>
          </a:p>
        </p:txBody>
      </p:sp>
      <p:grpSp>
        <p:nvGrpSpPr>
          <p:cNvPr id="251" name="Group"/>
          <p:cNvGrpSpPr/>
          <p:nvPr/>
        </p:nvGrpSpPr>
        <p:grpSpPr>
          <a:xfrm>
            <a:off x="11414042" y="7413581"/>
            <a:ext cx="10844964" cy="3136893"/>
            <a:chOff x="0" y="0"/>
            <a:chExt cx="10844963" cy="3136891"/>
          </a:xfrm>
        </p:grpSpPr>
        <p:sp>
          <p:nvSpPr>
            <p:cNvPr id="248" name="{…"/>
            <p:cNvSpPr txBox="1"/>
            <p:nvPr/>
          </p:nvSpPr>
          <p:spPr>
            <a:xfrm>
              <a:off x="0" y="0"/>
              <a:ext cx="4826596" cy="2095500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3200"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{</a:t>
              </a:r>
            </a:p>
            <a:p>
              <a:pPr algn="l">
                <a:defRPr sz="3200"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 "title": "book",</a:t>
              </a:r>
            </a:p>
            <a:p>
              <a:pPr algn="l">
                <a:defRPr sz="3200"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 “author": "name"</a:t>
              </a:r>
            </a:p>
            <a:p>
              <a:pPr algn="l">
                <a:defRPr sz="3200"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}</a:t>
              </a:r>
            </a:p>
          </p:txBody>
        </p:sp>
        <p:sp>
          <p:nvSpPr>
            <p:cNvPr id="249" name="{…"/>
            <p:cNvSpPr txBox="1"/>
            <p:nvPr/>
          </p:nvSpPr>
          <p:spPr>
            <a:xfrm>
              <a:off x="5773694" y="0"/>
              <a:ext cx="5071270" cy="2095500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3200"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{</a:t>
              </a:r>
            </a:p>
            <a:p>
              <a:pPr algn="l">
                <a:defRPr sz="3200"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 “author": “name",</a:t>
              </a:r>
            </a:p>
            <a:p>
              <a:pPr algn="l">
                <a:defRPr sz="3200"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 "title": "book"</a:t>
              </a:r>
            </a:p>
            <a:p>
              <a:pPr algn="l">
                <a:defRPr sz="3200"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}</a:t>
              </a:r>
            </a:p>
          </p:txBody>
        </p:sp>
        <p:sp>
          <p:nvSpPr>
            <p:cNvPr id="250" name="Both are possible :("/>
            <p:cNvSpPr txBox="1"/>
            <p:nvPr/>
          </p:nvSpPr>
          <p:spPr>
            <a:xfrm>
              <a:off x="3081441" y="2539381"/>
              <a:ext cx="3841167" cy="5975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400"/>
              </a:lvl1pPr>
            </a:lstStyle>
            <a:p>
              <a:pPr/>
              <a:r>
                <a:t>Both are possible :(</a:t>
              </a:r>
            </a:p>
          </p:txBody>
        </p:sp>
      </p:grpSp>
      <p:sp>
        <p:nvSpPr>
          <p:cNvPr id="252" name="Whose fault is this?"/>
          <p:cNvSpPr txBox="1"/>
          <p:nvPr/>
        </p:nvSpPr>
        <p:spPr>
          <a:xfrm>
            <a:off x="14465980" y="11405098"/>
            <a:ext cx="412745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/>
            </a:lvl1pPr>
          </a:lstStyle>
          <a:p>
            <a:pPr/>
            <a:r>
              <a:t>Whose fault is this?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  <p:bldP build="whole" bldLvl="1" animBg="1" rev="0" advAuto="0" spid="252" grpId="3"/>
      <p:bldP build="whole" bldLvl="1" animBg="1" rev="0" advAuto="0" spid="251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What’s Software Engineering’s Answe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What’s Software Engineering’s Answer?</a:t>
            </a:r>
          </a:p>
        </p:txBody>
      </p:sp>
      <p:sp>
        <p:nvSpPr>
          <p:cNvPr id="255" name="Hyrum’s Law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Hyrum’s Law</a:t>
            </a:r>
          </a:p>
        </p:txBody>
      </p:sp>
      <p:sp>
        <p:nvSpPr>
          <p:cNvPr id="256" name="“With a sufficient number of users of an API,…"/>
          <p:cNvSpPr txBox="1"/>
          <p:nvPr/>
        </p:nvSpPr>
        <p:spPr>
          <a:xfrm>
            <a:off x="6353201" y="4074223"/>
            <a:ext cx="17714074" cy="356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90000"/>
              </a:lnSpc>
              <a:defRPr spc="-119" sz="6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“With a sufficient number of users of an API,</a:t>
            </a:r>
          </a:p>
          <a:p>
            <a:pPr marL="638923" indent="-469900" algn="l">
              <a:lnSpc>
                <a:spcPct val="90000"/>
              </a:lnSpc>
              <a:defRPr spc="-119" sz="6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it does not matter what you promise in the contract:</a:t>
            </a:r>
          </a:p>
          <a:p>
            <a:pPr marL="638923" indent="-469900" algn="l">
              <a:lnSpc>
                <a:spcPct val="90000"/>
              </a:lnSpc>
              <a:defRPr spc="-119" sz="6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all observable behaviors of your system</a:t>
            </a:r>
          </a:p>
          <a:p>
            <a:pPr marL="638923" indent="-469900" algn="l">
              <a:lnSpc>
                <a:spcPct val="90000"/>
              </a:lnSpc>
              <a:defRPr spc="-119" sz="6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will be depended on by somebody.”</a:t>
            </a:r>
          </a:p>
        </p:txBody>
      </p:sp>
      <p:sp>
        <p:nvSpPr>
          <p:cNvPr id="257" name="-Hyrum Wright"/>
          <p:cNvSpPr txBox="1"/>
          <p:nvPr/>
        </p:nvSpPr>
        <p:spPr>
          <a:xfrm>
            <a:off x="18431631" y="8137762"/>
            <a:ext cx="329732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-Hyrum Wright</a:t>
            </a:r>
          </a:p>
        </p:txBody>
      </p:sp>
      <p:pic>
        <p:nvPicPr>
          <p:cNvPr id="258" name="EUZfIasXsAENEN0.jpeg" descr="EUZfIasXsAENEN0.jpeg"/>
          <p:cNvPicPr>
            <a:picLocks noChangeAspect="1"/>
          </p:cNvPicPr>
          <p:nvPr/>
        </p:nvPicPr>
        <p:blipFill>
          <a:blip r:embed="rId2">
            <a:extLst/>
          </a:blip>
          <a:srcRect l="7605" t="0" r="13422" b="0"/>
          <a:stretch>
            <a:fillRect/>
          </a:stretch>
        </p:blipFill>
        <p:spPr>
          <a:xfrm>
            <a:off x="286320" y="4025304"/>
            <a:ext cx="5965561" cy="5665516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For more: see “Software Engineering at Google” Ch 1"/>
          <p:cNvSpPr txBox="1"/>
          <p:nvPr/>
        </p:nvSpPr>
        <p:spPr>
          <a:xfrm>
            <a:off x="8617006" y="12973837"/>
            <a:ext cx="739048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For more: see “Software Engineering at Google” Ch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What’s Software Engineering’s Answe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What’s Software Engineering’s Answer?</a:t>
            </a:r>
          </a:p>
        </p:txBody>
      </p:sp>
      <p:sp>
        <p:nvSpPr>
          <p:cNvPr id="262" name="Hyrum’s Law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Hyrum’s Law</a:t>
            </a:r>
          </a:p>
        </p:txBody>
      </p:sp>
      <p:sp>
        <p:nvSpPr>
          <p:cNvPr id="263" name="“With a sufficient number of users of an API,…"/>
          <p:cNvSpPr txBox="1"/>
          <p:nvPr/>
        </p:nvSpPr>
        <p:spPr>
          <a:xfrm>
            <a:off x="6246312" y="3943144"/>
            <a:ext cx="12775361" cy="2533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90000"/>
              </a:lnSpc>
              <a:defRPr spc="-85" sz="4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“With a sufficient number of users of an API,</a:t>
            </a:r>
          </a:p>
          <a:p>
            <a:pPr marL="638923" indent="-469900" algn="l">
              <a:lnSpc>
                <a:spcPct val="90000"/>
              </a:lnSpc>
              <a:defRPr spc="-85" sz="4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it does not matter what you promise in the contract:</a:t>
            </a:r>
          </a:p>
          <a:p>
            <a:pPr marL="638923" indent="-469900" algn="l">
              <a:lnSpc>
                <a:spcPct val="90000"/>
              </a:lnSpc>
              <a:defRPr spc="-85" sz="4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all observable behaviors of your system</a:t>
            </a:r>
          </a:p>
          <a:p>
            <a:pPr marL="638923" indent="-469900" algn="l">
              <a:lnSpc>
                <a:spcPct val="90000"/>
              </a:lnSpc>
              <a:defRPr spc="-85" sz="4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will be depended on by somebody.”</a:t>
            </a:r>
          </a:p>
        </p:txBody>
      </p:sp>
      <p:sp>
        <p:nvSpPr>
          <p:cNvPr id="264" name="-Hyrum Wright"/>
          <p:cNvSpPr txBox="1"/>
          <p:nvPr/>
        </p:nvSpPr>
        <p:spPr>
          <a:xfrm>
            <a:off x="15131440" y="6359910"/>
            <a:ext cx="1794232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b="1" sz="1900">
                <a:solidFill>
                  <a:srgbClr val="000000"/>
                </a:solidFill>
              </a:defRPr>
            </a:lvl1pPr>
          </a:lstStyle>
          <a:p>
            <a:pPr/>
            <a:r>
              <a:t>-Hyrum Wright</a:t>
            </a:r>
          </a:p>
        </p:txBody>
      </p:sp>
      <p:pic>
        <p:nvPicPr>
          <p:cNvPr id="265" name="workflow_2x.png" descr="workflow_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15017" y="5616096"/>
            <a:ext cx="5390109" cy="7484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EUZfIasXsAENEN0.jpeg" descr="EUZfIasXsAENEN0.jpeg"/>
          <p:cNvPicPr>
            <a:picLocks noChangeAspect="1"/>
          </p:cNvPicPr>
          <p:nvPr/>
        </p:nvPicPr>
        <p:blipFill>
          <a:blip r:embed="rId3">
            <a:extLst/>
          </a:blip>
          <a:srcRect l="7605" t="0" r="13422" b="0"/>
          <a:stretch>
            <a:fillRect/>
          </a:stretch>
        </p:blipFill>
        <p:spPr>
          <a:xfrm>
            <a:off x="286320" y="4025304"/>
            <a:ext cx="5965561" cy="566551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XKCD #1172"/>
          <p:cNvSpPr txBox="1"/>
          <p:nvPr/>
        </p:nvSpPr>
        <p:spPr>
          <a:xfrm>
            <a:off x="19574792" y="13107448"/>
            <a:ext cx="187055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XKCD #1172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What’s Software Engineering’s Answe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What’s Software Engineering’s Answer?</a:t>
            </a:r>
          </a:p>
        </p:txBody>
      </p:sp>
      <p:sp>
        <p:nvSpPr>
          <p:cNvPr id="270" name="Automatically detecting this!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Automatically detecting this!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491" y="4081161"/>
            <a:ext cx="8911332" cy="11679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72933" y="4421604"/>
            <a:ext cx="10312401" cy="109982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https://github.com/TestingResearchIllinois/NonDex"/>
          <p:cNvSpPr txBox="1"/>
          <p:nvPr/>
        </p:nvSpPr>
        <p:spPr>
          <a:xfrm>
            <a:off x="13604699" y="3888292"/>
            <a:ext cx="703509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https://github.com/TestingResearchIllinois/NonDex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Why be pedantic about software desig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be pedantic about software design?</a:t>
            </a:r>
          </a:p>
        </p:txBody>
      </p:sp>
      <p:sp>
        <p:nvSpPr>
          <p:cNvPr id="276" name="Software Engineering is about Peopl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Software Engineering is about People</a:t>
            </a:r>
          </a:p>
        </p:txBody>
      </p:sp>
      <p:sp>
        <p:nvSpPr>
          <p:cNvPr id="277" name="function calculateFoo(x: number, y: number, increment: boolean): number {…"/>
          <p:cNvSpPr txBox="1"/>
          <p:nvPr/>
        </p:nvSpPr>
        <p:spPr>
          <a:xfrm>
            <a:off x="3324271" y="5029199"/>
            <a:ext cx="16785571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function </a:t>
            </a:r>
            <a:r>
              <a:t>calculateFoo(x: </a:t>
            </a:r>
            <a:r>
              <a:rPr b="1">
                <a:solidFill>
                  <a:srgbClr val="011480"/>
                </a:solidFill>
              </a:rPr>
              <a:t>number</a:t>
            </a:r>
            <a:r>
              <a:t>, y: </a:t>
            </a:r>
            <a:r>
              <a:rPr b="1">
                <a:solidFill>
                  <a:srgbClr val="011480"/>
                </a:solidFill>
              </a:rPr>
              <a:t>number</a:t>
            </a:r>
            <a:r>
              <a:t>, increment: </a:t>
            </a:r>
            <a:r>
              <a:rPr b="1">
                <a:solidFill>
                  <a:srgbClr val="011480"/>
                </a:solidFill>
              </a:rPr>
              <a:t>boolean</a:t>
            </a:r>
            <a:r>
              <a:t>): </a:t>
            </a:r>
            <a:r>
              <a:rPr b="1">
                <a:solidFill>
                  <a:srgbClr val="011480"/>
                </a:solidFill>
              </a:rPr>
              <a:t>number </a:t>
            </a:r>
            <a:r>
              <a:t>{</a:t>
            </a: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</a:t>
            </a:r>
            <a:r>
              <a:rPr b="1">
                <a:solidFill>
                  <a:srgbClr val="011480"/>
                </a:solidFill>
              </a:rPr>
              <a:t>if </a:t>
            </a:r>
            <a:r>
              <a:t>(increment)</a:t>
            </a: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x++;</a:t>
            </a: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x *= </a:t>
            </a:r>
            <a:r>
              <a:rPr>
                <a:solidFill>
                  <a:srgbClr val="0432FF"/>
                </a:solidFill>
              </a:rPr>
              <a:t>2</a:t>
            </a:r>
            <a:r>
              <a:t>;</a:t>
            </a: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x += y;</a:t>
            </a:r>
          </a:p>
          <a:p>
            <a:pPr marL="537104" indent="-537104" algn="l" defTabSz="457200">
              <a:buSzPct val="100000"/>
              <a:buAutoNum type="arabicPeriod" startAt="1"/>
              <a:defRPr b="1" sz="2900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</a:t>
            </a:r>
            <a:r>
              <a:t>return </a:t>
            </a:r>
            <a:r>
              <a:rPr b="0">
                <a:solidFill>
                  <a:srgbClr val="000000"/>
                </a:solidFill>
              </a:rPr>
              <a:t>x;</a:t>
            </a:r>
            <a:endParaRPr b="0">
              <a:solidFill>
                <a:srgbClr val="000000"/>
              </a:solidFill>
            </a:endParaRPr>
          </a:p>
          <a:p>
            <a:pPr marL="537104" indent="-537104" algn="l" defTabSz="457200">
              <a:buSzPct val="100000"/>
              <a:buAutoNum type="arabicPeriod" startAt="1"/>
              <a:defRPr sz="29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278" name="calculateFoo(3, 5, true) = ? calculateFoo(3, 5, false) = ?"/>
          <p:cNvSpPr txBox="1"/>
          <p:nvPr/>
        </p:nvSpPr>
        <p:spPr>
          <a:xfrm>
            <a:off x="3543300" y="9493858"/>
            <a:ext cx="696579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1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calculateFoo(</a:t>
            </a:r>
            <a:r>
              <a:rPr>
                <a:solidFill>
                  <a:srgbClr val="0432FF"/>
                </a:solidFill>
              </a:rPr>
              <a:t>3</a:t>
            </a:r>
            <a:r>
              <a:t>, </a:t>
            </a:r>
            <a:r>
              <a:rPr>
                <a:solidFill>
                  <a:srgbClr val="0432FF"/>
                </a:solidFill>
              </a:rPr>
              <a:t>5</a:t>
            </a:r>
            <a:r>
              <a:t>, </a:t>
            </a:r>
            <a:r>
              <a:rPr b="1">
                <a:solidFill>
                  <a:srgbClr val="011480"/>
                </a:solidFill>
              </a:rPr>
              <a:t>true</a:t>
            </a:r>
            <a:r>
              <a:t>) = ?</a:t>
            </a:r>
            <a:br/>
            <a:r>
              <a:t>calculateFoo(</a:t>
            </a:r>
            <a:r>
              <a:rPr>
                <a:solidFill>
                  <a:srgbClr val="0432FF"/>
                </a:solidFill>
              </a:rPr>
              <a:t>3</a:t>
            </a:r>
            <a:r>
              <a:t>, </a:t>
            </a:r>
            <a:r>
              <a:rPr>
                <a:solidFill>
                  <a:srgbClr val="0432FF"/>
                </a:solidFill>
              </a:rPr>
              <a:t>5</a:t>
            </a:r>
            <a:r>
              <a:t>, </a:t>
            </a:r>
            <a:r>
              <a:rPr b="1">
                <a:solidFill>
                  <a:srgbClr val="011480"/>
                </a:solidFill>
              </a:rPr>
              <a:t>false</a:t>
            </a:r>
            <a:r>
              <a:t>) = ?</a:t>
            </a:r>
          </a:p>
        </p:txBody>
      </p:sp>
      <p:sp>
        <p:nvSpPr>
          <p:cNvPr id="279" name="13"/>
          <p:cNvSpPr txBox="1"/>
          <p:nvPr/>
        </p:nvSpPr>
        <p:spPr>
          <a:xfrm>
            <a:off x="10396169" y="9461412"/>
            <a:ext cx="59446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/>
            </a:lvl1pPr>
          </a:lstStyle>
          <a:p>
            <a:pPr/>
            <a:r>
              <a:t>13</a:t>
            </a:r>
          </a:p>
        </p:txBody>
      </p:sp>
      <p:sp>
        <p:nvSpPr>
          <p:cNvPr id="280" name="8"/>
          <p:cNvSpPr txBox="1"/>
          <p:nvPr/>
        </p:nvSpPr>
        <p:spPr>
          <a:xfrm>
            <a:off x="10516209" y="9956712"/>
            <a:ext cx="35438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/>
            </a:lvl1pPr>
          </a:lstStyle>
          <a:p>
            <a:pPr/>
            <a:r>
              <a:t>8</a:t>
            </a:r>
          </a:p>
        </p:txBody>
      </p:sp>
      <p:sp>
        <p:nvSpPr>
          <p:cNvPr id="281" name="11"/>
          <p:cNvSpPr txBox="1"/>
          <p:nvPr/>
        </p:nvSpPr>
        <p:spPr>
          <a:xfrm>
            <a:off x="10942269" y="9956712"/>
            <a:ext cx="59446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/>
            </a:lvl1pPr>
          </a:lstStyle>
          <a:p>
            <a:pPr/>
            <a:r>
              <a:t>11</a:t>
            </a:r>
          </a:p>
        </p:txBody>
      </p:sp>
      <p:pic>
        <p:nvPicPr>
          <p:cNvPr id="28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6169" y="10223500"/>
            <a:ext cx="594462" cy="76200"/>
          </a:xfrm>
          <a:prstGeom prst="rect">
            <a:avLst/>
          </a:prstGeom>
        </p:spPr>
      </p:pic>
      <p:grpSp>
        <p:nvGrpSpPr>
          <p:cNvPr id="286" name="Group"/>
          <p:cNvGrpSpPr/>
          <p:nvPr/>
        </p:nvGrpSpPr>
        <p:grpSpPr>
          <a:xfrm>
            <a:off x="1653996" y="10576741"/>
            <a:ext cx="18007110" cy="2976097"/>
            <a:chOff x="0" y="0"/>
            <a:chExt cx="18007108" cy="2976095"/>
          </a:xfrm>
        </p:grpSpPr>
        <p:sp>
          <p:nvSpPr>
            <p:cNvPr id="284" name="2:3   error    Expected { after 'if' condition              curly…"/>
            <p:cNvSpPr txBox="1"/>
            <p:nvPr/>
          </p:nvSpPr>
          <p:spPr>
            <a:xfrm>
              <a:off x="567131" y="664695"/>
              <a:ext cx="17439978" cy="2311401"/>
            </a:xfrm>
            <a:prstGeom prst="rect">
              <a:avLst/>
            </a:prstGeom>
            <a:noFill/>
            <a:ln w="76200" cap="flat">
              <a:solidFill>
                <a:srgbClr val="ED220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000000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2:3   error    Expected { after 'if' condition              curly</a:t>
              </a:r>
            </a:p>
            <a:p>
              <a:pPr algn="l">
                <a:defRPr>
                  <a:solidFill>
                    <a:srgbClr val="000000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3:5   error    Expected no linebreak before this statement  nonblock-statement-body-position</a:t>
              </a:r>
            </a:p>
            <a:p>
              <a:pPr algn="l">
                <a:defRPr>
                  <a:solidFill>
                    <a:srgbClr val="000000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3:5   error    Unary operator '++' used                     no-plusplus</a:t>
              </a:r>
            </a:p>
            <a:p>
              <a:pPr algn="l">
                <a:defRPr>
                  <a:solidFill>
                    <a:srgbClr val="000000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3:5   error    Assignment to function parameter 'x'         no-param-reassign</a:t>
              </a:r>
            </a:p>
            <a:p>
              <a:pPr algn="l">
                <a:defRPr>
                  <a:solidFill>
                    <a:srgbClr val="000000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4:3   error    Assignment to function parameter 'x'         no-param-reassign</a:t>
              </a:r>
            </a:p>
            <a:p>
              <a:pPr algn="l">
                <a:defRPr>
                  <a:solidFill>
                    <a:srgbClr val="000000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pPr>
              <a:r>
                <a:t>  5:3   error    Assignment to function parameter 'x'         no-param-reassign</a:t>
              </a:r>
            </a:p>
          </p:txBody>
        </p:sp>
        <p:sp>
          <p:nvSpPr>
            <p:cNvPr id="285" name="Software engineering tools to the rescue!"/>
            <p:cNvSpPr txBox="1"/>
            <p:nvPr/>
          </p:nvSpPr>
          <p:spPr>
            <a:xfrm>
              <a:off x="0" y="0"/>
              <a:ext cx="7817206" cy="585112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Software engineering tools to the rescue!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5"/>
      <p:bldP build="whole" bldLvl="1" animBg="1" rev="0" advAuto="0" spid="286" grpId="6"/>
      <p:bldP build="whole" bldLvl="1" animBg="1" rev="0" advAuto="0" spid="278" grpId="1"/>
      <p:bldP build="whole" bldLvl="1" animBg="1" rev="0" advAuto="0" spid="280" grpId="3"/>
      <p:bldP build="whole" bldLvl="1" animBg="1" rev="0" advAuto="0" spid="279" grpId="2"/>
      <p:bldP build="whole" bldLvl="1" animBg="1" rev="0" advAuto="0" spid="282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oday’s 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Today’s Agenda</a:t>
            </a:r>
          </a:p>
        </p:txBody>
      </p:sp>
      <p:sp>
        <p:nvSpPr>
          <p:cNvPr id="149" name="Agenda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Introduc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Introductions</a:t>
            </a:r>
          </a:p>
          <a:p>
            <a:pPr/>
            <a:r>
              <a:t>Course Mechanics</a:t>
            </a:r>
          </a:p>
          <a:p>
            <a:pPr/>
            <a:r>
              <a:t>Discussion: Code style</a:t>
            </a:r>
          </a:p>
          <a:p>
            <a:pPr/>
            <a:r>
              <a:t>Code style 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Why be pedantic about software desig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be pedantic about software design?</a:t>
            </a:r>
          </a:p>
        </p:txBody>
      </p:sp>
      <p:sp>
        <p:nvSpPr>
          <p:cNvPr id="289" name="What’s wrong with this code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What’s wrong with this code?</a:t>
            </a:r>
          </a:p>
        </p:txBody>
      </p:sp>
      <p:sp>
        <p:nvSpPr>
          <p:cNvPr id="290" name="function anotherExample(value: number): void {…"/>
          <p:cNvSpPr txBox="1"/>
          <p:nvPr/>
        </p:nvSpPr>
        <p:spPr>
          <a:xfrm>
            <a:off x="7752636" y="4711699"/>
            <a:ext cx="9259790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function </a:t>
            </a:r>
            <a:r>
              <a:t>anotherExample(value: </a:t>
            </a:r>
            <a:r>
              <a:rPr b="1">
                <a:solidFill>
                  <a:srgbClr val="011480"/>
                </a:solidFill>
              </a:rPr>
              <a:t>number</a:t>
            </a:r>
            <a:r>
              <a:t>): </a:t>
            </a:r>
            <a:r>
              <a:rPr b="1">
                <a:solidFill>
                  <a:srgbClr val="011480"/>
                </a:solidFill>
              </a:rPr>
              <a:t>void </a:t>
            </a:r>
            <a:r>
              <a:t>{</a:t>
            </a: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</a:t>
            </a:r>
            <a:r>
              <a:rPr b="1">
                <a:solidFill>
                  <a:srgbClr val="011480"/>
                </a:solidFill>
              </a:rPr>
              <a:t>switch </a:t>
            </a:r>
            <a:r>
              <a:t>(value) {</a:t>
            </a:r>
          </a:p>
          <a:p>
            <a:pPr marL="228600" indent="-228600" algn="l" defTabSz="457200">
              <a:buSzPct val="100000"/>
              <a:buAutoNum type="arabicPeriod" startAt="1"/>
              <a:defRPr b="1" sz="2500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case </a:t>
            </a:r>
            <a:r>
              <a:rPr b="0">
                <a:solidFill>
                  <a:srgbClr val="0432FF"/>
                </a:solidFill>
              </a:rPr>
              <a:t>1</a:t>
            </a:r>
            <a:r>
              <a:rPr b="0">
                <a:solidFill>
                  <a:srgbClr val="000000"/>
                </a:solidFill>
              </a:rPr>
              <a:t>:</a:t>
            </a:r>
            <a:endParaRPr b="0">
              <a:solidFill>
                <a:srgbClr val="000000"/>
              </a:solidFill>
            </a:endParaRP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doSomething();</a:t>
            </a:r>
          </a:p>
          <a:p>
            <a:pPr marL="228600" indent="-228600" algn="l" defTabSz="457200">
              <a:buSzPct val="100000"/>
              <a:buAutoNum type="arabicPeriod" startAt="1"/>
              <a:defRPr b="1" sz="2500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case </a:t>
            </a:r>
            <a:r>
              <a:rPr b="0">
                <a:solidFill>
                  <a:srgbClr val="0432FF"/>
                </a:solidFill>
              </a:rPr>
              <a:t>2</a:t>
            </a:r>
            <a:r>
              <a:rPr b="0">
                <a:solidFill>
                  <a:srgbClr val="000000"/>
                </a:solidFill>
              </a:rPr>
              <a:t>:</a:t>
            </a:r>
            <a:endParaRPr b="0">
              <a:solidFill>
                <a:srgbClr val="000000"/>
              </a:solidFill>
            </a:endParaRP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doSomethingElse();</a:t>
            </a: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</a:t>
            </a:r>
            <a:r>
              <a:rPr b="1">
                <a:solidFill>
                  <a:srgbClr val="011480"/>
                </a:solidFill>
              </a:rPr>
              <a:t>break</a:t>
            </a:r>
            <a:r>
              <a:t>;</a:t>
            </a:r>
          </a:p>
          <a:p>
            <a:pPr marL="228600" indent="-228600" algn="l" defTabSz="457200">
              <a:buSzPct val="100000"/>
              <a:buAutoNum type="arabicPeriod" startAt="1"/>
              <a:defRPr b="1" sz="2500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default</a:t>
            </a:r>
            <a:r>
              <a:rPr b="0">
                <a:solidFill>
                  <a:srgbClr val="000000"/>
                </a:solidFill>
              </a:rPr>
              <a:t>:</a:t>
            </a:r>
            <a:endParaRPr b="0">
              <a:solidFill>
                <a:srgbClr val="000000"/>
              </a:solidFill>
            </a:endParaRP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doDefaultThing();</a:t>
            </a: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}</a:t>
            </a:r>
          </a:p>
          <a:p>
            <a:pPr marL="228600" indent="-228600" algn="l" defTabSz="457200">
              <a:buSzPct val="100000"/>
              <a:buAutoNum type="arabicPeriod" startAt="1"/>
              <a:defRPr sz="25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291" name="5:5   error    Expected a 'break' statement before 'case'  no-fallthrough"/>
          <p:cNvSpPr txBox="1"/>
          <p:nvPr/>
        </p:nvSpPr>
        <p:spPr>
          <a:xfrm>
            <a:off x="4745409" y="10845800"/>
            <a:ext cx="13953382" cy="533401"/>
          </a:xfrm>
          <a:prstGeom prst="rect">
            <a:avLst/>
          </a:prstGeom>
          <a:ln w="76200">
            <a:solidFill>
              <a:srgbClr val="ED220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pPr/>
            <a:r>
              <a:t>  5:5   error    Expected a 'break' statement before 'case'  no-fallthrough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Our first Software Engineering Too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first Software Engineering Tool</a:t>
            </a:r>
          </a:p>
        </p:txBody>
      </p:sp>
      <p:sp>
        <p:nvSpPr>
          <p:cNvPr id="294" name="Linters: your friend, your fo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Linters</a:t>
            </a:r>
            <a:r>
              <a:t>: your friend, your foe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0724" y="3086100"/>
            <a:ext cx="1524255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view: Design Princip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Review: Design Principles</a:t>
            </a:r>
          </a:p>
        </p:txBody>
      </p:sp>
      <p:sp>
        <p:nvSpPr>
          <p:cNvPr id="29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299" name="Table 6"/>
          <p:cNvGraphicFramePr/>
          <p:nvPr/>
        </p:nvGraphicFramePr>
        <p:xfrm>
          <a:off x="1725029" y="4654363"/>
          <a:ext cx="6613042" cy="222504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6613041"/>
              </a:tblGrid>
              <a:tr h="370840">
                <a:tc>
                  <a:txBody>
                    <a:bodyPr/>
                    <a:lstStyle/>
                    <a:p>
                      <a:pPr algn="l" defTabSz="914400">
                        <a:defRPr b="0"/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Five General Principles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Use Good Names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Design Your Data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One method/one job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Don't Repeat Yourself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Don't Hardcode Things That Are Likely To Change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0" name="Table 6"/>
          <p:cNvGraphicFramePr/>
          <p:nvPr/>
        </p:nvGraphicFramePr>
        <p:xfrm>
          <a:off x="10693400" y="4902013"/>
          <a:ext cx="9410114" cy="222504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9410114"/>
              </a:tblGrid>
              <a:tr h="370840">
                <a:tc>
                  <a:txBody>
                    <a:bodyPr/>
                    <a:lstStyle/>
                    <a:p>
                      <a:pPr algn="l" defTabSz="914400">
                        <a:defRPr b="0"/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Five Principles for OO Programming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Make Your Interfaces Meaningful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Depend only on behaviors, not their implementation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Keep Things as Private as You Can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Favor Dynamic Dispatch Over Conditionals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Favor Interfaces Over Subclassing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Activity: Design Principles and Coding Sty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Activity: Design Principles and Coding Style</a:t>
            </a:r>
          </a:p>
        </p:txBody>
      </p:sp>
      <p:sp>
        <p:nvSpPr>
          <p:cNvPr id="30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Right now: Review some of your previous coding projects. This could be a homework, a term project, or something from outside of class, so long as it’s something that you can share. Find one or two examples in your code where either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6927" indent="-566927" defTabSz="2267655">
              <a:spcBef>
                <a:spcPts val="4100"/>
              </a:spcBef>
              <a:defRPr sz="4464"/>
            </a:pPr>
            <a:r>
              <a:t>Right now: Review some of your previous coding projects. This could be a homework, a term project, or something from outside of class, so long as it’s something that you can share. Find one or two examples in your code where either:</a:t>
            </a:r>
          </a:p>
          <a:p>
            <a:pPr lvl="1" marL="1133855" indent="-566927" defTabSz="2267655">
              <a:spcBef>
                <a:spcPts val="4100"/>
              </a:spcBef>
              <a:defRPr sz="4464"/>
            </a:pPr>
            <a:r>
              <a:t>you used one of the principles and it was helpful</a:t>
            </a:r>
          </a:p>
          <a:p>
            <a:pPr lvl="1" marL="1133855" indent="-566927" defTabSz="2267655">
              <a:spcBef>
                <a:spcPts val="4100"/>
              </a:spcBef>
              <a:defRPr sz="4464"/>
            </a:pPr>
            <a:r>
              <a:t>you didn't use one of the principles and it would have helped if you'd used it.</a:t>
            </a:r>
          </a:p>
          <a:p>
            <a:pPr marL="566927" indent="-566927" defTabSz="2267655">
              <a:spcBef>
                <a:spcPts val="4100"/>
              </a:spcBef>
              <a:defRPr sz="4464"/>
            </a:pPr>
            <a:r>
              <a:t>Be prepared to share your code and tell the class</a:t>
            </a:r>
          </a:p>
          <a:p>
            <a:pPr lvl="2" marL="1700783" indent="-566927" defTabSz="2267655">
              <a:spcBef>
                <a:spcPts val="4100"/>
              </a:spcBef>
              <a:defRPr sz="4464"/>
            </a:pPr>
            <a:r>
              <a:t>what the relevant principle was and</a:t>
            </a:r>
          </a:p>
          <a:p>
            <a:pPr lvl="2" marL="1700783" indent="-566927" defTabSz="2267655">
              <a:spcBef>
                <a:spcPts val="4100"/>
              </a:spcBef>
              <a:defRPr sz="4464"/>
            </a:pPr>
            <a:r>
              <a:t>how it either helped or would have helped.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ctivity: Design Principles and Coding Sty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Activity: Design Principles and Coding Style</a:t>
            </a:r>
          </a:p>
        </p:txBody>
      </p:sp>
      <p:sp>
        <p:nvSpPr>
          <p:cNvPr id="307" name="Breakout group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Breakout groups</a:t>
            </a:r>
          </a:p>
        </p:txBody>
      </p:sp>
      <p:sp>
        <p:nvSpPr>
          <p:cNvPr id="308" name="In groups of 4, discuss the design and code style issues that you each foun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groups of 4, discuss the design and code style issues that you each found</a:t>
            </a:r>
          </a:p>
          <a:p>
            <a:pPr/>
            <a:r>
              <a:t>It’s not necessary that all 4 of you present your code to each other, most important is to have a good discussion</a:t>
            </a:r>
          </a:p>
          <a:p>
            <a:pPr/>
            <a:r>
              <a:t>Post your findings in Slack in #section-bell (</a:t>
            </a:r>
            <a:r>
              <a:rPr sz="4500" u="sng">
                <a:hlinkClick r:id="rId2" invalidUrl="" action="" tgtFrame="" tooltip="" history="1" highlightClick="0" endSnd="0"/>
              </a:rPr>
              <a:t>https://nusespring2021.slack.com</a:t>
            </a:r>
            <a:r>
              <a:t>)</a:t>
            </a:r>
          </a:p>
          <a:p>
            <a:pPr/>
            <a:r>
              <a:t>After 15 minutes, we’ll come back together and share some examples all together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Homework 1 Pre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Homework 1 Preview</a:t>
            </a:r>
          </a:p>
        </p:txBody>
      </p:sp>
      <p:sp>
        <p:nvSpPr>
          <p:cNvPr id="311" name="What we’re building towards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What we’re building towards…</a:t>
            </a:r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6064" y="0"/>
            <a:ext cx="1142027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Zoom Mecha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Zoom Mechanics</a:t>
            </a:r>
          </a:p>
        </p:txBody>
      </p:sp>
      <p:sp>
        <p:nvSpPr>
          <p:cNvPr id="15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Recording: TB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 defTabSz="1828754">
              <a:spcBef>
                <a:spcPts val="3300"/>
              </a:spcBef>
              <a:defRPr sz="3600"/>
            </a:pPr>
            <a:r>
              <a:t>Recording: TBD</a:t>
            </a:r>
          </a:p>
          <a:p>
            <a:pPr marL="457200" indent="-457200" defTabSz="1828754">
              <a:spcBef>
                <a:spcPts val="3300"/>
              </a:spcBef>
              <a:defRPr sz="3600"/>
            </a:pPr>
            <a:r>
              <a:t>If you feel comfortable having your camera on, please do so! If not: a photo?</a:t>
            </a:r>
          </a:p>
          <a:p>
            <a:pPr marL="457200" indent="-457200" defTabSz="1828754">
              <a:spcBef>
                <a:spcPts val="3300"/>
              </a:spcBef>
              <a:defRPr sz="3600"/>
            </a:pPr>
            <a:r>
              <a:t>I can see the zoom chat while lecturing, slack while you’re in breakout rooms</a:t>
            </a:r>
          </a:p>
          <a:p>
            <a:pPr marL="457200" indent="-457200" defTabSz="1828754">
              <a:spcBef>
                <a:spcPts val="3300"/>
              </a:spcBef>
              <a:defRPr sz="3600"/>
            </a:pPr>
            <a:r>
              <a:t>If you have a question or comment, please either:</a:t>
            </a:r>
          </a:p>
          <a:p>
            <a:pPr lvl="1" marL="914400" indent="-457200" defTabSz="1828754">
              <a:spcBef>
                <a:spcPts val="3300"/>
              </a:spcBef>
              <a:defRPr sz="3600"/>
            </a:pPr>
            <a:r>
              <a:t>“Raise hand” - I will call on you</a:t>
            </a:r>
          </a:p>
          <a:p>
            <a:pPr lvl="1" marL="914400" indent="-457200" defTabSz="1828754">
              <a:spcBef>
                <a:spcPts val="3300"/>
              </a:spcBef>
              <a:defRPr sz="3600"/>
            </a:pPr>
            <a:r>
              <a:t>Write “Q: &lt;my question&gt;” in chat - I will answer</a:t>
            </a:r>
            <a:br/>
            <a:r>
              <a:t>   your question, and might mention your name and ask you</a:t>
            </a:r>
            <a:br/>
            <a:r>
              <a:t>   a follow-up to make sure your question is addressed</a:t>
            </a:r>
          </a:p>
          <a:p>
            <a:pPr lvl="1" marL="914400" indent="-457200" defTabSz="1828754">
              <a:spcBef>
                <a:spcPts val="3300"/>
              </a:spcBef>
              <a:defRPr sz="3600"/>
            </a:pPr>
            <a:r>
              <a:t>Write “SQ: &lt;my question&gt;” in chat - I will answer</a:t>
            </a:r>
            <a:br/>
            <a:r>
              <a:t>   your question, and not mention your name or expect you to</a:t>
            </a:r>
            <a:br/>
            <a:r>
              <a:t>   respond verbally</a:t>
            </a:r>
          </a:p>
        </p:txBody>
      </p:sp>
      <p:pic>
        <p:nvPicPr>
          <p:cNvPr id="155" name="IMG_5632.jpeg" descr="IMG_56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48003" y="8143606"/>
            <a:ext cx="7063663" cy="5297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trodu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Introductions</a:t>
            </a:r>
          </a:p>
        </p:txBody>
      </p:sp>
      <p:sp>
        <p:nvSpPr>
          <p:cNvPr id="15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Me…"/>
          <p:cNvSpPr txBox="1"/>
          <p:nvPr>
            <p:ph type="body" sz="half" idx="1"/>
          </p:nvPr>
        </p:nvSpPr>
        <p:spPr>
          <a:xfrm>
            <a:off x="1206500" y="4248504"/>
            <a:ext cx="13203866" cy="8256012"/>
          </a:xfrm>
          <a:prstGeom prst="rect">
            <a:avLst/>
          </a:prstGeom>
        </p:spPr>
        <p:txBody>
          <a:bodyPr/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t>Me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Research: Software Engineering, Program Analysis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Open source startup: </a:t>
            </a:r>
            <a:r>
              <a:rPr u="sng">
                <a:hlinkClick r:id="rId2" invalidUrl="" action="" tgtFrame="" tooltip="" history="1" highlightClick="0" endSnd="0"/>
              </a:rPr>
              <a:t>Clowdr</a:t>
            </a:r>
            <a:r>
              <a:t> (Virtual conferences - React/NodeJS/Vonage/Hasura/Postgres)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Reminder of coordinated sections with: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Professor John Boyland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Professor Mitchell Wand</a:t>
            </a:r>
          </a:p>
        </p:txBody>
      </p:sp>
      <p:pic>
        <p:nvPicPr>
          <p:cNvPr id="160" name="IMG_5509.jpeg" descr="IMG_55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6096" y="4079645"/>
            <a:ext cx="9702029" cy="72765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aching Assista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Teaching Assistants</a:t>
            </a:r>
          </a:p>
        </p:txBody>
      </p:sp>
      <p:sp>
        <p:nvSpPr>
          <p:cNvPr id="16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Alexi Turcotte"/>
          <p:cNvSpPr txBox="1"/>
          <p:nvPr/>
        </p:nvSpPr>
        <p:spPr>
          <a:xfrm>
            <a:off x="9162099" y="6673676"/>
            <a:ext cx="1285641" cy="29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Joseph Burns</a:t>
            </a:r>
          </a:p>
        </p:txBody>
      </p:sp>
      <p:sp>
        <p:nvSpPr>
          <p:cNvPr id="165" name="Magnus Frennberg"/>
          <p:cNvSpPr txBox="1"/>
          <p:nvPr/>
        </p:nvSpPr>
        <p:spPr>
          <a:xfrm>
            <a:off x="14434653" y="10221882"/>
            <a:ext cx="1226705" cy="29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Guneet Kaur</a:t>
            </a:r>
          </a:p>
        </p:txBody>
      </p:sp>
      <p:sp>
        <p:nvSpPr>
          <p:cNvPr id="166" name="Jake Feinbaum"/>
          <p:cNvSpPr txBox="1"/>
          <p:nvPr/>
        </p:nvSpPr>
        <p:spPr>
          <a:xfrm>
            <a:off x="4171724" y="10311865"/>
            <a:ext cx="780220" cy="29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Eiki Kan</a:t>
            </a:r>
          </a:p>
        </p:txBody>
      </p:sp>
      <p:sp>
        <p:nvSpPr>
          <p:cNvPr id="167" name="Satyajit Gokhale"/>
          <p:cNvSpPr txBox="1"/>
          <p:nvPr/>
        </p:nvSpPr>
        <p:spPr>
          <a:xfrm>
            <a:off x="9023968" y="10276771"/>
            <a:ext cx="1561903" cy="292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Satyajit Gokhale</a:t>
            </a:r>
          </a:p>
        </p:txBody>
      </p:sp>
      <p:sp>
        <p:nvSpPr>
          <p:cNvPr id="168" name="Rajath Kashyap"/>
          <p:cNvSpPr txBox="1"/>
          <p:nvPr/>
        </p:nvSpPr>
        <p:spPr>
          <a:xfrm>
            <a:off x="14150644" y="6673676"/>
            <a:ext cx="1794723" cy="29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Michael Davinroy</a:t>
            </a:r>
          </a:p>
        </p:txBody>
      </p:sp>
      <p:sp>
        <p:nvSpPr>
          <p:cNvPr id="169" name="Weijie (Ben) Deng"/>
          <p:cNvSpPr txBox="1"/>
          <p:nvPr/>
        </p:nvSpPr>
        <p:spPr>
          <a:xfrm>
            <a:off x="19179347" y="6808855"/>
            <a:ext cx="1066751" cy="29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Yuting Gan</a:t>
            </a:r>
          </a:p>
        </p:txBody>
      </p:sp>
      <p:sp>
        <p:nvSpPr>
          <p:cNvPr id="170" name="Weijie (Ben) Deng"/>
          <p:cNvSpPr txBox="1"/>
          <p:nvPr/>
        </p:nvSpPr>
        <p:spPr>
          <a:xfrm>
            <a:off x="19021090" y="10276771"/>
            <a:ext cx="1243224" cy="292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Ben Schultze</a:t>
            </a:r>
          </a:p>
        </p:txBody>
      </p:sp>
      <p:pic>
        <p:nvPicPr>
          <p:cNvPr id="171" name="benjamin.jpg" descr="benjami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52166" y="7556005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eiki.jpg" descr="eik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1833" y="7644331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uneet.jpg" descr="gunee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78005" y="7556005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joseph.jpg" descr="joseph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4919" y="4144123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michael.jpg" descr="michael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78005" y="4144123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agar.jpg" descr="sagar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91833" y="407640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atya.jpg" descr="satya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34919" y="761504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yuting.JPG" descr="yuting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552166" y="4144123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Weijie (Ben) Deng"/>
          <p:cNvSpPr txBox="1"/>
          <p:nvPr/>
        </p:nvSpPr>
        <p:spPr>
          <a:xfrm>
            <a:off x="3750410" y="6673676"/>
            <a:ext cx="1622847" cy="29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Sagar Madhu Ayi</a:t>
            </a:r>
          </a:p>
        </p:txBody>
      </p:sp>
      <p:sp>
        <p:nvSpPr>
          <p:cNvPr id="180" name="Office hours: 5 days a week…"/>
          <p:cNvSpPr txBox="1"/>
          <p:nvPr/>
        </p:nvSpPr>
        <p:spPr>
          <a:xfrm>
            <a:off x="6651452" y="10749986"/>
            <a:ext cx="12999379" cy="267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Office hours: 5 days a week</a:t>
            </a:r>
          </a:p>
          <a:p>
            <a:pPr algn="l"/>
          </a:p>
          <a:p>
            <a:pPr algn="l"/>
            <a:r>
              <a:t>Monday: Sagar Madhu Ayi @ 1:30-3:30PM, Yuting Gan @ 4:30PM - 6:30PM</a:t>
            </a:r>
          </a:p>
          <a:p>
            <a:pPr algn="l"/>
            <a:r>
              <a:t>Tuesday: Benjamin Schultze @ 3:00PM - 5:00PM</a:t>
            </a:r>
          </a:p>
          <a:p>
            <a:pPr algn="l"/>
            <a:r>
              <a:t>Wednesday: Joseph Burns @ Noon-2:00pm, Eiki Kan @ 4:35PM - 6:35PM</a:t>
            </a:r>
          </a:p>
          <a:p>
            <a:pPr algn="l"/>
            <a:r>
              <a:t>Thursday: Michael Davinroy @ 1:00PM - 2:00PM</a:t>
            </a:r>
          </a:p>
          <a:p>
            <a:pPr algn="l"/>
            <a:r>
              <a:t>Friday: Michael Davinroy @ 9:00AM - 10:00AM, Guneet Kaur @ 11:00AM- 1:00PM</a:t>
            </a:r>
          </a:p>
        </p:txBody>
      </p:sp>
      <p:sp>
        <p:nvSpPr>
          <p:cNvPr id="181" name="Star"/>
          <p:cNvSpPr/>
          <p:nvPr/>
        </p:nvSpPr>
        <p:spPr>
          <a:xfrm>
            <a:off x="10460887" y="6972300"/>
            <a:ext cx="1328626" cy="126359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2" name="Star"/>
          <p:cNvSpPr/>
          <p:nvPr/>
        </p:nvSpPr>
        <p:spPr>
          <a:xfrm>
            <a:off x="20328787" y="6972300"/>
            <a:ext cx="1328626" cy="126359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3" name="Star"/>
          <p:cNvSpPr/>
          <p:nvPr/>
        </p:nvSpPr>
        <p:spPr>
          <a:xfrm>
            <a:off x="5177687" y="3606800"/>
            <a:ext cx="1328626" cy="126359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ntroductions [Poll]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Introductions [Poll]</a:t>
            </a:r>
          </a:p>
        </p:txBody>
      </p:sp>
      <p:sp>
        <p:nvSpPr>
          <p:cNvPr id="186" name="https://pollev.com/jbel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https://pollev.com/jbell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ourse Mecha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Course Mechanics</a:t>
            </a:r>
          </a:p>
        </p:txBody>
      </p:sp>
      <p:sp>
        <p:nvSpPr>
          <p:cNvPr id="18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See syllabus for all of the usual stuff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t>See syllabus for all of the usual stuff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Our goal is to provide a productive learning environment to both remote and on-the-ground students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Lecture videos posted at start of week: watch videos before coming to class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During scheduled class time: discussion, activities. If you come in person, bring laptop and headphones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Note: 10% of course grade is based on your participation in these activities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Please contact me if you are regularly not able to attend class due to extreme difference in time zone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oftware Engineering as a Discipline c. 196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Software Engineering as a Discipline c. 1969</a:t>
            </a:r>
          </a:p>
        </p:txBody>
      </p:sp>
      <p:sp>
        <p:nvSpPr>
          <p:cNvPr id="193" name="[Software Engineering as a Class]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[Software Engineering as a Class]</a:t>
            </a:r>
          </a:p>
        </p:txBody>
      </p:sp>
      <p:grpSp>
        <p:nvGrpSpPr>
          <p:cNvPr id="196" name="Image"/>
          <p:cNvGrpSpPr/>
          <p:nvPr/>
        </p:nvGrpSpPr>
        <p:grpSpPr>
          <a:xfrm>
            <a:off x="12059078" y="4087996"/>
            <a:ext cx="5054601" cy="7404101"/>
            <a:chOff x="0" y="0"/>
            <a:chExt cx="5054600" cy="7404100"/>
          </a:xfrm>
        </p:grpSpPr>
        <p:pic>
          <p:nvPicPr>
            <p:cNvPr id="19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4800600" cy="7073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54600" cy="7404100"/>
            </a:xfrm>
            <a:prstGeom prst="rect">
              <a:avLst/>
            </a:prstGeom>
            <a:effectLst/>
          </p:spPr>
        </p:pic>
      </p:grpSp>
      <p:sp>
        <p:nvSpPr>
          <p:cNvPr id="197" name="Software was very inefficient…"/>
          <p:cNvSpPr txBox="1"/>
          <p:nvPr/>
        </p:nvSpPr>
        <p:spPr>
          <a:xfrm>
            <a:off x="1080693" y="3672978"/>
            <a:ext cx="10147904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52400" indent="-152400" algn="l" defTabSz="457200">
              <a:buSzPct val="123000"/>
              <a:buChar char="•"/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Software was very inefficient</a:t>
            </a:r>
          </a:p>
          <a:p>
            <a:pPr marL="152400" indent="-152400" algn="l" defTabSz="457200">
              <a:buSzPct val="123000"/>
              <a:buChar char="•"/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Software was of low quality</a:t>
            </a:r>
          </a:p>
          <a:p>
            <a:pPr marL="152400" indent="-152400" algn="l" defTabSz="457200">
              <a:buSzPct val="123000"/>
              <a:buChar char="•"/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Software often did not meet requirements</a:t>
            </a:r>
          </a:p>
          <a:p>
            <a:pPr marL="152400" indent="-152400" algn="l" defTabSz="457200">
              <a:buSzPct val="123000"/>
              <a:buChar char="•"/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Projects were unmanageable and code difficult to maintain</a:t>
            </a:r>
          </a:p>
          <a:p>
            <a:pPr marL="152400" indent="-152400" algn="l" defTabSz="457200">
              <a:buSzPct val="123000"/>
              <a:buChar char="•"/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Software was never delivered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7375" y="6170176"/>
            <a:ext cx="7330700" cy="498487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A call to action: We must study how to build software"/>
          <p:cNvSpPr txBox="1"/>
          <p:nvPr/>
        </p:nvSpPr>
        <p:spPr>
          <a:xfrm>
            <a:off x="18924792" y="5752237"/>
            <a:ext cx="3957380" cy="2211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pc="-79" sz="4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 call to action: We must study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how to build software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oftware Engineering as a Discip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Software Engineering as a Discipline</a:t>
            </a:r>
          </a:p>
        </p:txBody>
      </p:sp>
      <p:sp>
        <p:nvSpPr>
          <p:cNvPr id="202" name="[Software Engineering as a Class]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[Software Engineering as a Class]</a:t>
            </a:r>
          </a:p>
        </p:txBody>
      </p:sp>
      <p:sp>
        <p:nvSpPr>
          <p:cNvPr id="203" name="The major cause of the software crisis is that the machines have become several orders of magnitude more powerful! To put it quite bluntly: as long as there were no machines, programming was no problem at all; when we had a few weak computers, programmin"/>
          <p:cNvSpPr txBox="1"/>
          <p:nvPr/>
        </p:nvSpPr>
        <p:spPr>
          <a:xfrm>
            <a:off x="8082243" y="4058861"/>
            <a:ext cx="10856495" cy="4993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8923" indent="-469900" algn="l">
              <a:lnSpc>
                <a:spcPct val="90000"/>
              </a:lnSpc>
              <a:defRPr spc="-78" sz="3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The major cause of the software crisis is that the machines have become several orders of magnitude more powerful! To put it quite bluntly: as long as there were no machines, programming was no problem at all; when we had a few weak computers, programming became a mild problem, and now we have gigantic computers, programming has become an equally gigantic problem.</a:t>
            </a:r>
          </a:p>
        </p:txBody>
      </p:sp>
      <p:pic>
        <p:nvPicPr>
          <p:cNvPr id="204" name="Edsger_Wybe_Dijkstra.jpg" descr="Edsger_Wybe_Dijkstr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096" y="4109937"/>
            <a:ext cx="6399859" cy="853314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- Edsger W. Dijkstra, in his 1972 Turing Award acceptance speech"/>
          <p:cNvSpPr txBox="1"/>
          <p:nvPr/>
        </p:nvSpPr>
        <p:spPr>
          <a:xfrm>
            <a:off x="9322938" y="9466449"/>
            <a:ext cx="1437254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defRPr b="1" sz="3600">
                <a:solidFill>
                  <a:srgbClr val="000000"/>
                </a:solidFill>
              </a:defRPr>
            </a:pPr>
            <a:r>
              <a:t>- Edsger W. Dijkstra, in his 1972 </a:t>
            </a:r>
            <a:r>
              <a:rPr u="sng">
                <a:hlinkClick r:id="rId3" invalidUrl="" action="" tgtFrame="" tooltip="" history="1" highlightClick="0" endSnd="0"/>
              </a:rPr>
              <a:t>Turing Award acceptance speech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