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1" name="Shape 141"/>
          <p:cNvSpPr/>
          <p:nvPr>
            <p:ph type="sldImg"/>
          </p:nvPr>
        </p:nvSpPr>
        <p:spPr>
          <a:xfrm>
            <a:off x="1143000" y="685800"/>
            <a:ext cx="4572000" cy="3429000"/>
          </a:xfrm>
          <a:prstGeom prst="rect">
            <a:avLst/>
          </a:prstGeom>
        </p:spPr>
        <p:txBody>
          <a:bodyPr/>
          <a:lstStyle/>
          <a:p>
            <a:pPr/>
          </a:p>
        </p:txBody>
      </p:sp>
      <p:sp>
        <p:nvSpPr>
          <p:cNvPr id="142" name="Shape 1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Instinct: find and worship idols. Who are our SE idols? Linus Torvalds, Guido Van Rossum, Bill Gates?</a:t>
            </a:r>
          </a:p>
          <a:p>
            <a:pPr/>
          </a:p>
          <a:p>
            <a:pPr/>
            <a:r>
              <a:t>Linus didn’t write linux alone: wrote beginnings of PoC Unix-like kernel, show to mailing list, form community, lead people and coordinate work. Not result of his PoC Unix-like kernel, but result of community. Also: what about Unix? Not just Ken Thompson + Dennis Ritchie, but big group at Bell Labs, </a:t>
            </a:r>
          </a:p>
          <a:p>
            <a:pPr/>
          </a:p>
          <a:p>
            <a:pPr/>
            <a:r>
              <a:t>Guido Van Rossum dien’t personally create Python: he wrote first version sure (in 1991!), but hundreds of others contributed to later versions, made it what it is now (not to mention package eco-system… num-py!!)</a:t>
            </a:r>
          </a:p>
          <a:p>
            <a:pPr/>
          </a:p>
          <a:p>
            <a:pPr/>
            <a:r>
              <a:t>Steve Jobs led a team that built the Mac. Bill Gates might have written a BASIC interpreter, but is probably better known for building an enormous company around MS-DOS</a:t>
            </a:r>
          </a:p>
          <a:p>
            <a:pPr/>
          </a:p>
          <a:p>
            <a:pPr/>
            <a:r>
              <a:t>Genius Myth is our tendency to ascribe success of a team to a single person or its leader. Key is that we are able to form a team and collaborate, sharing knowledge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A class is depicted on the class diagram as a rectangle with three horizontal sections (“compartments”)</a:t>
            </a:r>
          </a:p>
          <a:p>
            <a:pPr/>
            <a:r>
              <a:t>The upper section shows the class's name</a:t>
            </a:r>
          </a:p>
          <a:p>
            <a:pPr/>
            <a:r>
              <a:t>The middle section contains the class's attributes, optionally with initial values</a:t>
            </a:r>
          </a:p>
          <a:p>
            <a:pPr/>
            <a:r>
              <a:t>The lower section contains the class's operations or behaviors (methods)</a:t>
            </a:r>
          </a:p>
          <a:p>
            <a:pPr/>
            <a:r>
              <a:t>May be abbreviated to show just name, or just name and attributes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lvl1pPr>
              <a:lnSpc>
                <a:spcPct val="116999"/>
              </a:lnSpc>
            </a:lvl1pPr>
          </a:lstStyle>
          <a:p>
            <a:pPr/>
            <a:r>
              <a:t>Note: the solid triangle indicates how a human should interpret the relationship ("Instructor teaches Course").  It does not indicate navigability (from an instructor, can you find the list of courses they teach?)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While the distinction between association and aggregation is not always clear, it is important that members of a project team agree about the use of the term. In general, aggregation is reserved for associations with a strict hierarchy.</a:t>
            </a:r>
          </a:p>
          <a:p>
            <a:pPr defTabSz="914400">
              <a:lnSpc>
                <a:spcPct val="100000"/>
              </a:lnSpc>
              <a:defRPr sz="1200">
                <a:latin typeface="Calibri"/>
                <a:ea typeface="Calibri"/>
                <a:cs typeface="Calibri"/>
                <a:sym typeface="Calibri"/>
              </a:defRPr>
            </a:pPr>
            <a:r>
              <a:t>Composition is a still stronger hierarchical association. Composition implies that the contained object’s lifetime is controlled by the containing object. Thus a car-engine association is aggregation, because the engine might be removed from one car and placed in another. The car-paint association is composition, because the paint does not have an independent lifetime.</a:t>
            </a:r>
          </a:p>
          <a:p>
            <a:pPr defTabSz="914400">
              <a:lnSpc>
                <a:spcPct val="100000"/>
              </a:lnSpc>
              <a:defRPr sz="1200">
                <a:latin typeface="Calibri"/>
                <a:ea typeface="Calibri"/>
                <a:cs typeface="Calibri"/>
                <a:sym typeface="Calibri"/>
              </a:defRPr>
            </a:pPr>
            <a:r>
              <a:t>By contrast, the car-garage association in neither aggregation nor composition. Neither can be considered part of the other in any sense.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Your task is to design a set of classes to represent the behavior that is supported by CharlieCard vending machines (the vending machines that sell transit tickets in Boston; if you are not familiar with these exact machines, the problem is applicable to other mass transit systems). Your vending machine sells the following kinds of fares:</a:t>
            </a:r>
          </a:p>
          <a:p>
            <a:pPr/>
          </a:p>
          <a:p>
            <a:pPr/>
            <a:r>
              <a:t>	* Time-based passes - passes with a time-based validity period (daily, weekly and monthly) tickets that are good for unlimited rides within their validity period. The expiration date of a time-based pass is calculated from the first time that the pass is actually used to charge a ride --- a 7-day pass sold today but not used for a month will be valid for 7 days from the first day that it is used.</a:t>
            </a:r>
          </a:p>
          <a:p>
            <a:pPr/>
            <a:r>
              <a:t>	* Value-based passes - passes with a pre-loaded balance (in US Dollars) that are good for a set number of rides based on the cost of the ride and the amount loaded onto the pass. For instance, a pass might be loaded with $20. Assume that each ride costs the same flat fare ($2.40).</a:t>
            </a:r>
          </a:p>
          <a:p>
            <a:pPr/>
          </a:p>
          <a:p>
            <a:pPr/>
            <a:r>
              <a:t>When riders purchase a pass, they have the choice to load that pass onto a physical card that they already have ("reload" it), or select to have a new physical card issued for the pass. There are two physical card options:</a:t>
            </a:r>
          </a:p>
          <a:p>
            <a:pPr/>
          </a:p>
          <a:p>
            <a:pPr/>
            <a:r>
              <a:t>	* CharlieCard - a reusable plastic card that is desigend to be re-used for years. Your vending machine can reload CharlieCards that riders already have in their possession, but can not issue new cards.</a:t>
            </a:r>
          </a:p>
          <a:p>
            <a:pPr/>
            <a:r>
              <a:t>	* CharlieTicket - a paper ticket that is not as physically durable as the CharlieCard, but can nonetheless be reloaded. Your vending machine can issue new CharlieTickets and reload existing CharlieTickets.</a:t>
            </a:r>
          </a:p>
          <a:p>
            <a:pPr/>
          </a:p>
          <a:p>
            <a:pPr/>
            <a:r>
              <a:t>You do not need to worry about other peculiar details of Boston's transit system (e.g. the distinction of the commuter rail or ferry from the rest of the system, within-system transfers, or discounts based on disability or 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In the 70’s Brooks analyzed software construction failures, coining Brooks’ Law: “Adding manpower to a late software project makes it later.”</a:t>
            </a:r>
          </a:p>
          <a:p>
            <a:pPr/>
            <a:r>
              <a:t>He talked a lot about the problems that software engineers faced at the time. 10 years later he wrote a reflective essay, “No silver bullet,” looking at the past decade’s advances in software engineering that promised a 10x improvement in software development. Argues that there is no single fix; the core issue is that there is essential complexity to a program, and that this will remain, discusses importance of good design up-front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Early detection of issues: “Many eyes make all bugs shallow” - avoid reinventing wheel, plus notice that people who collaborate can move faster by relying on different peoples’ strengths</a:t>
            </a:r>
          </a:p>
          <a:p>
            <a:pPr/>
          </a:p>
          <a:p>
            <a:pPr/>
            <a:r>
              <a:t>Bus factor: if only one person on team understands how the prototype works and is hit by a bus (or gets on a bus and moves to another employer, or has any other reason to no longer work on your project), how screwed are you?</a:t>
            </a:r>
          </a:p>
          <a:p>
            <a:pPr/>
          </a:p>
          <a:p>
            <a:pPr/>
            <a:r>
              <a:t>(Michael Jordan, Larry Bird, Magic Johnson)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Comments in code are one thing, but confusing. </a:t>
            </a:r>
          </a:p>
          <a:p>
            <a:pPr/>
          </a:p>
          <a:p>
            <a:pPr/>
            <a:r>
              <a:t>To read:</a:t>
            </a:r>
          </a:p>
          <a:p>
            <a:pPr/>
            <a:r>
              <a:t>Start at the top left corner with the "driver" class instance that starts the sequence</a:t>
            </a:r>
          </a:p>
          <a:p>
            <a:pPr/>
            <a:r>
              <a:t>Then follow each message down the diagram</a:t>
            </a:r>
          </a:p>
          <a:p>
            <a:pPr/>
            <a:r>
              <a:t>Shows objects as lifelines running down the page, with their interactions over time represented as messages drawn as arrows from the source lifeline to the target lifeline </a:t>
            </a:r>
          </a:p>
          <a:p>
            <a:pPr/>
            <a:r>
              <a:t>Not intended for showing complex procedural logic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Across the top of your diagram, identify the class instances (objects) by putting each class instance inside a box</a:t>
            </a:r>
          </a:p>
          <a:p>
            <a:pPr/>
            <a:r>
              <a:t>If a class instance sends a message to another class instance, draw a line with an open arrowhead pointing to the receiving class instance, labeled with message name and, optionally, parameters</a:t>
            </a:r>
          </a:p>
          <a:p>
            <a:pPr/>
            <a:r>
              <a:t>Return value may also be indicated by annotating the calling arrow</a:t>
            </a:r>
          </a:p>
          <a:p>
            <a:pPr/>
            <a:r>
              <a:t>Or draw a dotted line with an arrowhead pointing back to the originating class instance, label the return value above the dotted line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pPr/>
            <a:r>
              <a:t>Let’s assume we are cultivating plants at home, requiring very specific climate conditions (humidity, temperature,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How do we know what the classes (entities) are?</a:t>
            </a:r>
          </a:p>
          <a:p>
            <a:pPr/>
          </a:p>
          <a:p>
            <a:pPr/>
            <a:r>
              <a:t>Start with user stories or, better, use cases</a:t>
            </a:r>
          </a:p>
          <a:p>
            <a:pPr/>
          </a:p>
          <a:p>
            <a:pPr/>
            <a:r>
              <a:t>Find the nouns other than the user (user role) - classes should be the entities that “do” actions, not the actors who initiate actions</a:t>
            </a:r>
          </a:p>
          <a:p>
            <a:pPr/>
            <a:r>
              <a:t>Convert plurals to singular, merge synonyms</a:t>
            </a:r>
          </a:p>
          <a:p>
            <a:pPr/>
            <a:r>
              <a:t>Beware adjectives - may mean a whole new class, e.g., “car” vs. “toy car”</a:t>
            </a:r>
          </a:p>
          <a:p>
            <a:pPr/>
            <a:r>
              <a:t>Beware hidden nouns, e.g., passive voice</a:t>
            </a:r>
          </a:p>
          <a:p>
            <a:pPr/>
            <a:r>
              <a:t>“the thing is activated” = “SOMETHING activates the thing”</a:t>
            </a:r>
          </a:p>
          <a:p>
            <a:pPr/>
            <a:r>
              <a:t>Some nouns may be attributes of entities, not themselves entities, e.g., “the radius of a circle” - here the circle is an entity and the radius is an attribute of the circle, it has no meaning as a standalone entity</a:t>
            </a:r>
          </a:p>
          <a:p>
            <a:pPr/>
          </a:p>
          <a:p>
            <a:pPr/>
            <a:r>
              <a:t>Verbs: Say WHAT gets done, not HOW it gets done</a:t>
            </a:r>
          </a:p>
          <a:p>
            <a:pPr/>
            <a:r>
              <a:t>Turn passive verbs into active verbs, as above</a:t>
            </a:r>
          </a:p>
          <a:p>
            <a:pPr/>
            <a:r>
              <a:t>“the thing is activated” = “SOMETHING activates the thing”</a:t>
            </a:r>
          </a:p>
          <a:p>
            <a:pPr/>
          </a:p>
          <a:p>
            <a:pPr/>
            <a:r>
              <a:t>The classes and responsibilities create a vocabulary for discussing the design</a:t>
            </a:r>
          </a:p>
          <a:p>
            <a:pPr/>
          </a:p>
          <a:p>
            <a:pPr/>
            <a:r>
              <a:t>Where do the collaborators come from?</a:t>
            </a:r>
          </a:p>
          <a:p>
            <a:pPr/>
            <a:r>
              <a:t>Find any relationships or associations among nouns (not necessarily symmetric, can be one-way)</a:t>
            </a:r>
          </a:p>
          <a:p>
            <a:pPr/>
          </a:p>
          <a:p>
            <a:pPr/>
            <a:r>
              <a:t>Classes and Collaborators do not need to correspond to code classes, types or data structures, can be modules, packages, libraries, even files, databases, devices. CRC does not need an object-oriented programming language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Animate them: move index cards on a table or sticky notes on a board. Make sure everything is a responsibility of some class, and figure out what each class needs from other classes to fulfill its responsibilities</a:t>
            </a:r>
          </a:p>
          <a:p>
            <a:pPr/>
          </a:p>
          <a:p>
            <a:pPr/>
            <a:r>
              <a:t>When “the system” does something, that means some class in the system does it - there should not be any global master that does everything and/or is related to everything else.  Give up global knowledge of control and rely on local knowledge of objects to accomplish their tasks. (This does not mean some classes cannot be singletons = there’s no more than one instance)</a:t>
            </a:r>
          </a:p>
          <a:p>
            <a:pPr/>
          </a:p>
          <a:p>
            <a:pPr/>
            <a:r>
              <a:t>Then debug the CRC cards</a:t>
            </a:r>
          </a:p>
          <a:p>
            <a:pPr/>
            <a:r>
              <a:t>●	Remember classes are nouns that “do” operations, not the actors who initiate operations</a:t>
            </a:r>
          </a:p>
          <a:p>
            <a:pPr/>
            <a:r>
              <a:t>●	Split classes with too many responsibilities</a:t>
            </a:r>
          </a:p>
          <a:p>
            <a:pPr/>
            <a:r>
              <a:t>●	Combine classes with too few responsibilities</a:t>
            </a:r>
          </a:p>
          <a:p>
            <a:pPr/>
            <a:r>
              <a:t>●	Remove redundancy</a:t>
            </a:r>
          </a:p>
          <a:p>
            <a:pPr/>
            <a:r>
              <a:t>●	Remove classes with only CRUD operations (create, read, update, delete) that don’t “do” anything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A class is depicted on the class diagram as a rectangle with three horizontal sections (“compartments”)</a:t>
            </a:r>
          </a:p>
          <a:p>
            <a:pPr/>
            <a:r>
              <a:t>The upper section shows the class's name</a:t>
            </a:r>
          </a:p>
          <a:p>
            <a:pPr/>
            <a:r>
              <a:t>The middle section contains the class's attributes, optionally with initial values</a:t>
            </a:r>
          </a:p>
          <a:p>
            <a:pPr/>
            <a:r>
              <a:t>The lower section contains the class's operations or behaviors (methods)</a:t>
            </a:r>
          </a:p>
          <a:p>
            <a:pPr/>
            <a:r>
              <a:t>May be abbreviated to show just name, or just name and attributes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000000"/>
                </a:solidFill>
              </a:defRPr>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lvl1pPr>
              <a:defRPr>
                <a:solidFill>
                  <a:srgbClr val="000000"/>
                </a:solidFill>
              </a:defRPr>
            </a:lvl1p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lvl1pPr>
              <a:defRPr>
                <a:solidFill>
                  <a:srgbClr val="000000"/>
                </a:solidFill>
              </a:defRPr>
            </a:lvl1p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lvl1pPr>
              <a:defRPr>
                <a:solidFill>
                  <a:srgbClr val="000000"/>
                </a:solidFill>
              </a:defRPr>
            </a:lvl1p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creativecommons.org/licenses/by-sa/4.0/"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Jonathan Bell, John Boyland, Mitch Wand…"/>
          <p:cNvSpPr txBox="1"/>
          <p:nvPr>
            <p:ph type="body" idx="21"/>
          </p:nvPr>
        </p:nvSpPr>
        <p:spPr>
          <a:xfrm>
            <a:off x="1201340" y="11177783"/>
            <a:ext cx="21971003" cy="1319058"/>
          </a:xfrm>
          <a:prstGeom prst="rect">
            <a:avLst/>
          </a:prstGeom>
          <a:extLst>
            <a:ext uri="{C572A759-6A51-4108-AA02-DFA0A04FC94B}">
              <ma14:wrappingTextBoxFlag xmlns:ma14="http://schemas.microsoft.com/office/mac/drawingml/2011/main" val="1"/>
            </a:ext>
          </a:extLst>
        </p:spPr>
        <p:txBody>
          <a:bodyPr/>
          <a:lstStyle/>
          <a:p>
            <a:pPr>
              <a:defRPr>
                <a:solidFill>
                  <a:srgbClr val="005493"/>
                </a:solidFill>
              </a:defRPr>
            </a:pPr>
            <a:r>
              <a:t>Jonathan Bell, John Boyland, Mitch Wand</a:t>
            </a:r>
          </a:p>
          <a:p>
            <a:pPr>
              <a:defRPr>
                <a:solidFill>
                  <a:srgbClr val="005493"/>
                </a:solidFill>
              </a:defRPr>
            </a:pPr>
            <a:r>
              <a:t>Khoury College of Computer Sciences</a:t>
            </a:r>
          </a:p>
        </p:txBody>
      </p:sp>
      <p:sp>
        <p:nvSpPr>
          <p:cNvPr id="145" name="CS 4530…"/>
          <p:cNvSpPr txBox="1"/>
          <p:nvPr>
            <p:ph type="ctrTitle"/>
          </p:nvPr>
        </p:nvSpPr>
        <p:spPr>
          <a:prstGeom prst="rect">
            <a:avLst/>
          </a:prstGeom>
        </p:spPr>
        <p:txBody>
          <a:bodyPr/>
          <a:lstStyle/>
          <a:p>
            <a:pPr>
              <a:defRPr>
                <a:solidFill>
                  <a:srgbClr val="005493"/>
                </a:solidFill>
              </a:defRPr>
            </a:pPr>
            <a:r>
              <a:t>CS 4530</a:t>
            </a:r>
          </a:p>
          <a:p>
            <a:pPr>
              <a:defRPr>
                <a:solidFill>
                  <a:srgbClr val="005493"/>
                </a:solidFill>
              </a:defRPr>
            </a:pPr>
            <a:r>
              <a:t>Software Engineering</a:t>
            </a:r>
          </a:p>
        </p:txBody>
      </p:sp>
      <p:sp>
        <p:nvSpPr>
          <p:cNvPr id="146" name="Lecture 2 - Design Documentation: CRC + UML"/>
          <p:cNvSpPr txBox="1"/>
          <p:nvPr>
            <p:ph type="subTitle" sz="quarter" idx="1"/>
          </p:nvPr>
        </p:nvSpPr>
        <p:spPr>
          <a:prstGeom prst="rect">
            <a:avLst/>
          </a:prstGeom>
        </p:spPr>
        <p:txBody>
          <a:bodyPr/>
          <a:lstStyle/>
          <a:p>
            <a:pPr/>
            <a:r>
              <a:t>Lecture 2 - Design Documentation: CRC + UML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Design Diagrams - UML Sequence"/>
          <p:cNvSpPr txBox="1"/>
          <p:nvPr>
            <p:ph type="title"/>
          </p:nvPr>
        </p:nvSpPr>
        <p:spPr>
          <a:prstGeom prst="rect">
            <a:avLst/>
          </a:prstGeom>
        </p:spPr>
        <p:txBody>
          <a:bodyPr/>
          <a:lstStyle/>
          <a:p>
            <a:pPr/>
            <a:r>
              <a:t>Design Diagrams - UML Sequence</a:t>
            </a:r>
          </a:p>
        </p:txBody>
      </p:sp>
      <p:sp>
        <p:nvSpPr>
          <p:cNvPr id="192" name="Improving understanding and understandabil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Improving understanding and understandability</a:t>
            </a:r>
          </a:p>
        </p:txBody>
      </p:sp>
      <p:sp>
        <p:nvSpPr>
          <p:cNvPr id="193" name="/**…"/>
          <p:cNvSpPr txBox="1"/>
          <p:nvPr/>
        </p:nvSpPr>
        <p:spPr>
          <a:xfrm>
            <a:off x="4086820" y="3408082"/>
            <a:ext cx="16210360" cy="340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2200">
                <a:solidFill>
                  <a:srgbClr val="808080"/>
                </a:solidFill>
                <a:latin typeface="Courier"/>
                <a:ea typeface="Courier"/>
                <a:cs typeface="Courier"/>
                <a:sym typeface="Courier"/>
              </a:defRPr>
            </a:pPr>
            <a:r>
              <a:t>/**</a:t>
            </a:r>
          </a:p>
          <a:p>
            <a:pPr algn="l" defTabSz="457200">
              <a:defRPr i="1" sz="2200">
                <a:solidFill>
                  <a:srgbClr val="808080"/>
                </a:solidFill>
                <a:latin typeface="Courier"/>
                <a:ea typeface="Courier"/>
                <a:cs typeface="Courier"/>
                <a:sym typeface="Courier"/>
              </a:defRPr>
            </a:pPr>
            <a:r>
              <a:t> * A handler to process a player's request to join a room. The flow is:</a:t>
            </a:r>
          </a:p>
          <a:p>
            <a:pPr algn="l" defTabSz="457200">
              <a:defRPr i="1" sz="2200">
                <a:solidFill>
                  <a:srgbClr val="808080"/>
                </a:solidFill>
                <a:latin typeface="Courier"/>
                <a:ea typeface="Courier"/>
                <a:cs typeface="Courier"/>
                <a:sym typeface="Courier"/>
              </a:defRPr>
            </a:pPr>
            <a:r>
              <a:t> *  1. Client makes a RoomJoinRequest, this handler is executed</a:t>
            </a:r>
          </a:p>
          <a:p>
            <a:pPr algn="l" defTabSz="457200">
              <a:defRPr i="1" sz="2200">
                <a:solidFill>
                  <a:srgbClr val="808080"/>
                </a:solidFill>
                <a:latin typeface="Courier"/>
                <a:ea typeface="Courier"/>
                <a:cs typeface="Courier"/>
                <a:sym typeface="Courier"/>
              </a:defRPr>
            </a:pPr>
            <a:r>
              <a:t> *  2. Client uses the sessionToken returned by this handler to make a subscription to the room,</a:t>
            </a:r>
          </a:p>
          <a:p>
            <a:pPr algn="l" defTabSz="457200">
              <a:defRPr i="1" sz="2200">
                <a:solidFill>
                  <a:srgbClr val="808080"/>
                </a:solidFill>
                <a:latin typeface="Courier"/>
                <a:ea typeface="Courier"/>
                <a:cs typeface="Courier"/>
                <a:sym typeface="Courier"/>
              </a:defRPr>
            </a:pPr>
            <a:r>
              <a:t> *  </a:t>
            </a:r>
            <a:r>
              <a:rPr b="1"/>
              <a:t>@see </a:t>
            </a:r>
            <a:r>
              <a:t>roomSubscriptionHandler for the code that handles that request.</a:t>
            </a:r>
          </a:p>
          <a:p>
            <a:pPr algn="l" defTabSz="457200">
              <a:defRPr i="1" sz="2200">
                <a:solidFill>
                  <a:srgbClr val="808080"/>
                </a:solidFill>
                <a:latin typeface="Courier"/>
                <a:ea typeface="Courier"/>
                <a:cs typeface="Courier"/>
                <a:sym typeface="Courier"/>
              </a:defRPr>
            </a:pPr>
            <a:r>
              <a:t> *</a:t>
            </a:r>
          </a:p>
          <a:p>
            <a:pPr algn="l" defTabSz="457200">
              <a:defRPr i="1" sz="2200">
                <a:solidFill>
                  <a:srgbClr val="808080"/>
                </a:solidFill>
                <a:latin typeface="Courier"/>
                <a:ea typeface="Courier"/>
                <a:cs typeface="Courier"/>
                <a:sym typeface="Courier"/>
              </a:defRPr>
            </a:pPr>
            <a:r>
              <a:t> * </a:t>
            </a:r>
            <a:r>
              <a:rPr b="1"/>
              <a:t>@param </a:t>
            </a:r>
            <a:r>
              <a:t>requestData an object representing the player's request</a:t>
            </a:r>
          </a:p>
          <a:p>
            <a:pPr algn="l" defTabSz="457200">
              <a:defRPr i="1" sz="2200">
                <a:solidFill>
                  <a:srgbClr val="808080"/>
                </a:solidFill>
                <a:latin typeface="Courier"/>
                <a:ea typeface="Courier"/>
                <a:cs typeface="Courier"/>
                <a:sym typeface="Courier"/>
              </a:defRPr>
            </a:pPr>
            <a:r>
              <a:t> */</a:t>
            </a:r>
          </a:p>
          <a:p>
            <a:pPr algn="l" defTabSz="457200">
              <a:defRPr sz="2200">
                <a:solidFill>
                  <a:srgbClr val="000000"/>
                </a:solidFill>
                <a:latin typeface="Courier"/>
                <a:ea typeface="Courier"/>
                <a:cs typeface="Courier"/>
                <a:sym typeface="Courier"/>
              </a:defRPr>
            </a:pPr>
            <a:r>
              <a:rPr b="1">
                <a:solidFill>
                  <a:srgbClr val="011480"/>
                </a:solidFill>
              </a:rPr>
              <a:t>export async function </a:t>
            </a:r>
            <a:r>
              <a:rPr i="1"/>
              <a:t>roomJoinHandler</a:t>
            </a:r>
            <a:r>
              <a:t>(requestData: RoomJoinRequest): Promise&lt;RoomJoinResponse&gt;</a:t>
            </a:r>
          </a:p>
        </p:txBody>
      </p:sp>
      <p:grpSp>
        <p:nvGrpSpPr>
          <p:cNvPr id="198" name="Group"/>
          <p:cNvGrpSpPr/>
          <p:nvPr/>
        </p:nvGrpSpPr>
        <p:grpSpPr>
          <a:xfrm>
            <a:off x="1446179" y="8309485"/>
            <a:ext cx="3638351" cy="838790"/>
            <a:chOff x="0" y="0"/>
            <a:chExt cx="3638350" cy="838788"/>
          </a:xfrm>
        </p:grpSpPr>
        <p:sp>
          <p:nvSpPr>
            <p:cNvPr id="194" name="Circle"/>
            <p:cNvSpPr/>
            <p:nvPr/>
          </p:nvSpPr>
          <p:spPr>
            <a:xfrm>
              <a:off x="0" y="250106"/>
              <a:ext cx="588683" cy="588683"/>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197" name="Group"/>
            <p:cNvGrpSpPr/>
            <p:nvPr/>
          </p:nvGrpSpPr>
          <p:grpSpPr>
            <a:xfrm>
              <a:off x="589429" y="-1"/>
              <a:ext cx="3048922" cy="529508"/>
              <a:chOff x="0" y="0"/>
              <a:chExt cx="3048920" cy="529506"/>
            </a:xfrm>
          </p:grpSpPr>
          <p:sp>
            <p:nvSpPr>
              <p:cNvPr id="195" name="Join Room"/>
              <p:cNvSpPr txBox="1"/>
              <p:nvPr/>
            </p:nvSpPr>
            <p:spPr>
              <a:xfrm>
                <a:off x="573860" y="0"/>
                <a:ext cx="1588009"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Join Room</a:t>
                </a:r>
              </a:p>
            </p:txBody>
          </p:sp>
          <p:sp>
            <p:nvSpPr>
              <p:cNvPr id="196" name="Line"/>
              <p:cNvSpPr/>
              <p:nvPr/>
            </p:nvSpPr>
            <p:spPr>
              <a:xfrm>
                <a:off x="0" y="529506"/>
                <a:ext cx="3048921"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grpSp>
      </p:grpSp>
      <p:grpSp>
        <p:nvGrpSpPr>
          <p:cNvPr id="211" name="Group"/>
          <p:cNvGrpSpPr/>
          <p:nvPr/>
        </p:nvGrpSpPr>
        <p:grpSpPr>
          <a:xfrm>
            <a:off x="3517431" y="6924722"/>
            <a:ext cx="17305556" cy="6385907"/>
            <a:chOff x="0" y="0"/>
            <a:chExt cx="17305553" cy="6385905"/>
          </a:xfrm>
        </p:grpSpPr>
        <p:grpSp>
          <p:nvGrpSpPr>
            <p:cNvPr id="201" name="Group"/>
            <p:cNvGrpSpPr/>
            <p:nvPr/>
          </p:nvGrpSpPr>
          <p:grpSpPr>
            <a:xfrm>
              <a:off x="0" y="0"/>
              <a:ext cx="3161090" cy="6381184"/>
              <a:chOff x="0" y="0"/>
              <a:chExt cx="3161089" cy="6381183"/>
            </a:xfrm>
          </p:grpSpPr>
          <p:sp>
            <p:nvSpPr>
              <p:cNvPr id="199" name="Covey.Town Frontend"/>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Covey.Town Frontend</a:t>
                </a:r>
              </a:p>
            </p:txBody>
          </p:sp>
          <p:sp>
            <p:nvSpPr>
              <p:cNvPr id="200" name="Line"/>
              <p:cNvSpPr/>
              <p:nvPr/>
            </p:nvSpPr>
            <p:spPr>
              <a:xfrm flipV="1">
                <a:off x="1580544" y="1262326"/>
                <a:ext cx="1" cy="51188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204" name="Group"/>
            <p:cNvGrpSpPr/>
            <p:nvPr/>
          </p:nvGrpSpPr>
          <p:grpSpPr>
            <a:xfrm>
              <a:off x="14144464" y="-1"/>
              <a:ext cx="3161090" cy="6385907"/>
              <a:chOff x="0" y="0"/>
              <a:chExt cx="3161089" cy="6385905"/>
            </a:xfrm>
          </p:grpSpPr>
          <p:sp>
            <p:nvSpPr>
              <p:cNvPr id="202" name="Twilio Video"/>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Twilio Video</a:t>
                </a:r>
              </a:p>
            </p:txBody>
          </p:sp>
          <p:sp>
            <p:nvSpPr>
              <p:cNvPr id="203" name="Line"/>
              <p:cNvSpPr/>
              <p:nvPr/>
            </p:nvSpPr>
            <p:spPr>
              <a:xfrm flipV="1">
                <a:off x="1580545" y="1257604"/>
                <a:ext cx="1" cy="512830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207" name="Group"/>
            <p:cNvGrpSpPr/>
            <p:nvPr/>
          </p:nvGrpSpPr>
          <p:grpSpPr>
            <a:xfrm>
              <a:off x="9480692" y="0"/>
              <a:ext cx="3161090" cy="6063036"/>
              <a:chOff x="0" y="0"/>
              <a:chExt cx="3161089" cy="6063035"/>
            </a:xfrm>
          </p:grpSpPr>
          <p:sp>
            <p:nvSpPr>
              <p:cNvPr id="205" name="Line"/>
              <p:cNvSpPr/>
              <p:nvPr/>
            </p:nvSpPr>
            <p:spPr>
              <a:xfrm flipV="1">
                <a:off x="1580544" y="1262326"/>
                <a:ext cx="1" cy="48007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206" name="Covey.Town roomSubscription Handler"/>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Covey.Town roomSubscription Handler</a:t>
                </a:r>
              </a:p>
            </p:txBody>
          </p:sp>
        </p:grpSp>
        <p:grpSp>
          <p:nvGrpSpPr>
            <p:cNvPr id="210" name="Group"/>
            <p:cNvGrpSpPr/>
            <p:nvPr/>
          </p:nvGrpSpPr>
          <p:grpSpPr>
            <a:xfrm>
              <a:off x="4740345" y="0"/>
              <a:ext cx="3161090" cy="6063036"/>
              <a:chOff x="0" y="0"/>
              <a:chExt cx="3161089" cy="6063035"/>
            </a:xfrm>
          </p:grpSpPr>
          <p:sp>
            <p:nvSpPr>
              <p:cNvPr id="208" name="Covey.Town roomJoinHandler"/>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Covey.Town roomJoinHandler</a:t>
                </a:r>
              </a:p>
            </p:txBody>
          </p:sp>
          <p:sp>
            <p:nvSpPr>
              <p:cNvPr id="209" name="Line"/>
              <p:cNvSpPr/>
              <p:nvPr/>
            </p:nvSpPr>
            <p:spPr>
              <a:xfrm flipV="1">
                <a:off x="1580544" y="1262326"/>
                <a:ext cx="1" cy="48007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grpSp>
        <p:nvGrpSpPr>
          <p:cNvPr id="214" name="Group"/>
          <p:cNvGrpSpPr/>
          <p:nvPr/>
        </p:nvGrpSpPr>
        <p:grpSpPr>
          <a:xfrm>
            <a:off x="5086683" y="9031869"/>
            <a:ext cx="4762934" cy="512223"/>
            <a:chOff x="0" y="0"/>
            <a:chExt cx="4762932" cy="512222"/>
          </a:xfrm>
        </p:grpSpPr>
        <p:sp>
          <p:nvSpPr>
            <p:cNvPr id="212" name="Line"/>
            <p:cNvSpPr/>
            <p:nvPr/>
          </p:nvSpPr>
          <p:spPr>
            <a:xfrm>
              <a:off x="0" y="512222"/>
              <a:ext cx="476293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sp>
          <p:nvSpPr>
            <p:cNvPr id="213" name="userName, roomID"/>
            <p:cNvSpPr txBox="1"/>
            <p:nvPr/>
          </p:nvSpPr>
          <p:spPr>
            <a:xfrm>
              <a:off x="187441" y="0"/>
              <a:ext cx="2677669"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userName, roomID</a:t>
              </a:r>
            </a:p>
          </p:txBody>
        </p:sp>
      </p:grpSp>
      <p:grpSp>
        <p:nvGrpSpPr>
          <p:cNvPr id="217" name="Group"/>
          <p:cNvGrpSpPr/>
          <p:nvPr/>
        </p:nvGrpSpPr>
        <p:grpSpPr>
          <a:xfrm>
            <a:off x="5086683" y="9773832"/>
            <a:ext cx="4762934" cy="512224"/>
            <a:chOff x="0" y="0"/>
            <a:chExt cx="4762932" cy="512222"/>
          </a:xfrm>
        </p:grpSpPr>
        <p:sp>
          <p:nvSpPr>
            <p:cNvPr id="215" name="Line"/>
            <p:cNvSpPr/>
            <p:nvPr/>
          </p:nvSpPr>
          <p:spPr>
            <a:xfrm>
              <a:off x="0" y="512222"/>
              <a:ext cx="4762933" cy="1"/>
            </a:xfrm>
            <a:prstGeom prst="line">
              <a:avLst/>
            </a:prstGeom>
            <a:noFill/>
            <a:ln w="254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16" name="Tokens: coveyTown, Twilio"/>
            <p:cNvSpPr txBox="1"/>
            <p:nvPr/>
          </p:nvSpPr>
          <p:spPr>
            <a:xfrm>
              <a:off x="187441" y="0"/>
              <a:ext cx="3686862"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Tokens: coveyTown, Twilio</a:t>
              </a:r>
            </a:p>
          </p:txBody>
        </p:sp>
      </p:grpSp>
      <p:grpSp>
        <p:nvGrpSpPr>
          <p:cNvPr id="220" name="Group"/>
          <p:cNvGrpSpPr/>
          <p:nvPr/>
        </p:nvGrpSpPr>
        <p:grpSpPr>
          <a:xfrm>
            <a:off x="5108474" y="10515795"/>
            <a:ext cx="9459698" cy="512223"/>
            <a:chOff x="0" y="0"/>
            <a:chExt cx="9459697" cy="512222"/>
          </a:xfrm>
        </p:grpSpPr>
        <p:sp>
          <p:nvSpPr>
            <p:cNvPr id="218" name="Line"/>
            <p:cNvSpPr/>
            <p:nvPr/>
          </p:nvSpPr>
          <p:spPr>
            <a:xfrm>
              <a:off x="0" y="512222"/>
              <a:ext cx="9459697"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sp>
          <p:nvSpPr>
            <p:cNvPr id="219" name="Subscribe to roomID using coveyTown Token"/>
            <p:cNvSpPr txBox="1"/>
            <p:nvPr/>
          </p:nvSpPr>
          <p:spPr>
            <a:xfrm>
              <a:off x="165650" y="0"/>
              <a:ext cx="6250839"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Subscribe to roomID using coveyTown Token</a:t>
              </a:r>
            </a:p>
          </p:txBody>
        </p:sp>
      </p:grpSp>
      <p:grpSp>
        <p:nvGrpSpPr>
          <p:cNvPr id="223" name="Group"/>
          <p:cNvGrpSpPr/>
          <p:nvPr/>
        </p:nvGrpSpPr>
        <p:grpSpPr>
          <a:xfrm>
            <a:off x="5110211" y="11168315"/>
            <a:ext cx="14119998" cy="601666"/>
            <a:chOff x="0" y="0"/>
            <a:chExt cx="14119997" cy="601664"/>
          </a:xfrm>
        </p:grpSpPr>
        <p:sp>
          <p:nvSpPr>
            <p:cNvPr id="221" name="Line"/>
            <p:cNvSpPr/>
            <p:nvPr/>
          </p:nvSpPr>
          <p:spPr>
            <a:xfrm>
              <a:off x="0" y="601664"/>
              <a:ext cx="14119998"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sp>
          <p:nvSpPr>
            <p:cNvPr id="222" name="Connect to video room using Twilio Token"/>
            <p:cNvSpPr txBox="1"/>
            <p:nvPr/>
          </p:nvSpPr>
          <p:spPr>
            <a:xfrm>
              <a:off x="163914" y="0"/>
              <a:ext cx="5787848"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Connect to video room using Twilio Token</a:t>
              </a:r>
            </a:p>
          </p:txBody>
        </p:sp>
      </p:grpSp>
      <p:grpSp>
        <p:nvGrpSpPr>
          <p:cNvPr id="226" name="Group"/>
          <p:cNvGrpSpPr/>
          <p:nvPr/>
        </p:nvGrpSpPr>
        <p:grpSpPr>
          <a:xfrm>
            <a:off x="5101262" y="11852752"/>
            <a:ext cx="9474122" cy="544139"/>
            <a:chOff x="0" y="0"/>
            <a:chExt cx="9474121" cy="544138"/>
          </a:xfrm>
        </p:grpSpPr>
        <p:sp>
          <p:nvSpPr>
            <p:cNvPr id="224" name="Line"/>
            <p:cNvSpPr/>
            <p:nvPr/>
          </p:nvSpPr>
          <p:spPr>
            <a:xfrm>
              <a:off x="0" y="544138"/>
              <a:ext cx="9474122" cy="1"/>
            </a:xfrm>
            <a:prstGeom prst="line">
              <a:avLst/>
            </a:prstGeom>
            <a:noFill/>
            <a:ln w="254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25" name="Updated room information: players and locations"/>
            <p:cNvSpPr txBox="1"/>
            <p:nvPr/>
          </p:nvSpPr>
          <p:spPr>
            <a:xfrm>
              <a:off x="172862" y="0"/>
              <a:ext cx="6776314"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Updated room information: players and locations</a:t>
              </a:r>
            </a:p>
          </p:txBody>
        </p:sp>
      </p:grpSp>
      <p:grpSp>
        <p:nvGrpSpPr>
          <p:cNvPr id="229" name="Group"/>
          <p:cNvGrpSpPr/>
          <p:nvPr/>
        </p:nvGrpSpPr>
        <p:grpSpPr>
          <a:xfrm>
            <a:off x="5110210" y="12537189"/>
            <a:ext cx="14119998" cy="486612"/>
            <a:chOff x="0" y="0"/>
            <a:chExt cx="14119997" cy="486611"/>
          </a:xfrm>
        </p:grpSpPr>
        <p:sp>
          <p:nvSpPr>
            <p:cNvPr id="227" name="Line"/>
            <p:cNvSpPr/>
            <p:nvPr/>
          </p:nvSpPr>
          <p:spPr>
            <a:xfrm>
              <a:off x="0" y="486611"/>
              <a:ext cx="14119998" cy="1"/>
            </a:xfrm>
            <a:prstGeom prst="line">
              <a:avLst/>
            </a:prstGeom>
            <a:noFill/>
            <a:ln w="254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28" name="Video streams from other players"/>
            <p:cNvSpPr txBox="1"/>
            <p:nvPr/>
          </p:nvSpPr>
          <p:spPr>
            <a:xfrm>
              <a:off x="126750" y="0"/>
              <a:ext cx="4614063"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stStyle>
            <a:p>
              <a:pPr/>
              <a:r>
                <a:t>Video streams from other players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2"/>
      <p:bldP build="whole" bldLvl="1" animBg="1" rev="0" advAuto="0" spid="223" grpId="6"/>
      <p:bldP build="whole" bldLvl="1" animBg="1" rev="0" advAuto="0" spid="214" grpId="3"/>
      <p:bldP build="whole" bldLvl="1" animBg="1" rev="0" advAuto="0" spid="217" grpId="4"/>
      <p:bldP build="whole" bldLvl="1" animBg="1" rev="0" advAuto="0" spid="220" grpId="5"/>
      <p:bldP build="whole" bldLvl="1" animBg="1" rev="0" advAuto="0" spid="211" grpId="1"/>
      <p:bldP build="whole" bldLvl="1" animBg="1" rev="0" advAuto="0" spid="226" grpId="7"/>
      <p:bldP build="whole" bldLvl="1" animBg="1" rev="0" advAuto="0" spid="229" grpId="8"/>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Design Diagrams - UML Sequence"/>
          <p:cNvSpPr txBox="1"/>
          <p:nvPr>
            <p:ph type="title"/>
          </p:nvPr>
        </p:nvSpPr>
        <p:spPr>
          <a:prstGeom prst="rect">
            <a:avLst/>
          </a:prstGeom>
        </p:spPr>
        <p:txBody>
          <a:bodyPr/>
          <a:lstStyle/>
          <a:p>
            <a:pPr/>
            <a:r>
              <a:t>Design Diagrams - UML Sequence</a:t>
            </a:r>
          </a:p>
        </p:txBody>
      </p:sp>
      <p:sp>
        <p:nvSpPr>
          <p:cNvPr id="234" name="Improving understanding and understandabil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Improving understanding and understandability</a:t>
            </a:r>
          </a:p>
        </p:txBody>
      </p:sp>
      <p:grpSp>
        <p:nvGrpSpPr>
          <p:cNvPr id="239" name="Group"/>
          <p:cNvGrpSpPr/>
          <p:nvPr/>
        </p:nvGrpSpPr>
        <p:grpSpPr>
          <a:xfrm>
            <a:off x="2503596" y="5563834"/>
            <a:ext cx="3638351" cy="838790"/>
            <a:chOff x="0" y="0"/>
            <a:chExt cx="3638350" cy="838788"/>
          </a:xfrm>
        </p:grpSpPr>
        <p:sp>
          <p:nvSpPr>
            <p:cNvPr id="235" name="Circle"/>
            <p:cNvSpPr/>
            <p:nvPr/>
          </p:nvSpPr>
          <p:spPr>
            <a:xfrm>
              <a:off x="0" y="250106"/>
              <a:ext cx="588683" cy="588683"/>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238" name="Group"/>
            <p:cNvGrpSpPr/>
            <p:nvPr/>
          </p:nvGrpSpPr>
          <p:grpSpPr>
            <a:xfrm>
              <a:off x="589429" y="-1"/>
              <a:ext cx="3048922" cy="529508"/>
              <a:chOff x="0" y="0"/>
              <a:chExt cx="3048920" cy="529506"/>
            </a:xfrm>
          </p:grpSpPr>
          <p:sp>
            <p:nvSpPr>
              <p:cNvPr id="236" name="Join Room"/>
              <p:cNvSpPr txBox="1"/>
              <p:nvPr/>
            </p:nvSpPr>
            <p:spPr>
              <a:xfrm>
                <a:off x="573860" y="0"/>
                <a:ext cx="1588009"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Join Room</a:t>
                </a:r>
              </a:p>
            </p:txBody>
          </p:sp>
          <p:sp>
            <p:nvSpPr>
              <p:cNvPr id="237" name="Line"/>
              <p:cNvSpPr/>
              <p:nvPr/>
            </p:nvSpPr>
            <p:spPr>
              <a:xfrm>
                <a:off x="0" y="529506"/>
                <a:ext cx="3048921"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grpSp>
      </p:grpSp>
      <p:grpSp>
        <p:nvGrpSpPr>
          <p:cNvPr id="252" name="Group"/>
          <p:cNvGrpSpPr/>
          <p:nvPr/>
        </p:nvGrpSpPr>
        <p:grpSpPr>
          <a:xfrm>
            <a:off x="4574848" y="4179071"/>
            <a:ext cx="17305556" cy="6385907"/>
            <a:chOff x="0" y="0"/>
            <a:chExt cx="17305554" cy="6385905"/>
          </a:xfrm>
        </p:grpSpPr>
        <p:grpSp>
          <p:nvGrpSpPr>
            <p:cNvPr id="242" name="Group"/>
            <p:cNvGrpSpPr/>
            <p:nvPr/>
          </p:nvGrpSpPr>
          <p:grpSpPr>
            <a:xfrm>
              <a:off x="0" y="0"/>
              <a:ext cx="3161090" cy="6381184"/>
              <a:chOff x="0" y="0"/>
              <a:chExt cx="3161089" cy="6381183"/>
            </a:xfrm>
          </p:grpSpPr>
          <p:sp>
            <p:nvSpPr>
              <p:cNvPr id="240" name="Covey.Town Frontend"/>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Covey.Town Frontend</a:t>
                </a:r>
              </a:p>
            </p:txBody>
          </p:sp>
          <p:sp>
            <p:nvSpPr>
              <p:cNvPr id="241" name="Line"/>
              <p:cNvSpPr/>
              <p:nvPr/>
            </p:nvSpPr>
            <p:spPr>
              <a:xfrm flipV="1">
                <a:off x="1580544" y="1262326"/>
                <a:ext cx="1" cy="51188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245" name="Group"/>
            <p:cNvGrpSpPr/>
            <p:nvPr/>
          </p:nvGrpSpPr>
          <p:grpSpPr>
            <a:xfrm>
              <a:off x="14144465" y="-1"/>
              <a:ext cx="3161090" cy="6385907"/>
              <a:chOff x="0" y="0"/>
              <a:chExt cx="3161089" cy="6385905"/>
            </a:xfrm>
          </p:grpSpPr>
          <p:sp>
            <p:nvSpPr>
              <p:cNvPr id="243" name="Twilio Video"/>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Twilio Video</a:t>
                </a:r>
              </a:p>
            </p:txBody>
          </p:sp>
          <p:sp>
            <p:nvSpPr>
              <p:cNvPr id="244" name="Line"/>
              <p:cNvSpPr/>
              <p:nvPr/>
            </p:nvSpPr>
            <p:spPr>
              <a:xfrm flipV="1">
                <a:off x="1580545" y="1257604"/>
                <a:ext cx="1" cy="512830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248" name="Group"/>
            <p:cNvGrpSpPr/>
            <p:nvPr/>
          </p:nvGrpSpPr>
          <p:grpSpPr>
            <a:xfrm>
              <a:off x="9480692" y="0"/>
              <a:ext cx="3161090" cy="6063036"/>
              <a:chOff x="0" y="0"/>
              <a:chExt cx="3161089" cy="6063035"/>
            </a:xfrm>
          </p:grpSpPr>
          <p:sp>
            <p:nvSpPr>
              <p:cNvPr id="246" name="Line"/>
              <p:cNvSpPr/>
              <p:nvPr/>
            </p:nvSpPr>
            <p:spPr>
              <a:xfrm flipV="1">
                <a:off x="1580544" y="1262326"/>
                <a:ext cx="1" cy="48007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247" name="Covey.Town roomSubscription Handler"/>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Covey.Town roomSubscription Handler</a:t>
                </a:r>
              </a:p>
            </p:txBody>
          </p:sp>
        </p:grpSp>
        <p:grpSp>
          <p:nvGrpSpPr>
            <p:cNvPr id="251" name="Group"/>
            <p:cNvGrpSpPr/>
            <p:nvPr/>
          </p:nvGrpSpPr>
          <p:grpSpPr>
            <a:xfrm>
              <a:off x="4740345" y="0"/>
              <a:ext cx="3161090" cy="6063036"/>
              <a:chOff x="0" y="0"/>
              <a:chExt cx="3161089" cy="6063035"/>
            </a:xfrm>
          </p:grpSpPr>
          <p:sp>
            <p:nvSpPr>
              <p:cNvPr id="249" name="Covey.Town roomJoinHandler"/>
              <p:cNvSpPr/>
              <p:nvPr/>
            </p:nvSpPr>
            <p:spPr>
              <a:xfrm>
                <a:off x="0" y="0"/>
                <a:ext cx="3161090" cy="12700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600">
                    <a:solidFill>
                      <a:srgbClr val="000000"/>
                    </a:solidFill>
                    <a:latin typeface="Helvetica Neue Medium"/>
                    <a:ea typeface="Helvetica Neue Medium"/>
                    <a:cs typeface="Helvetica Neue Medium"/>
                    <a:sym typeface="Helvetica Neue Medium"/>
                  </a:defRPr>
                </a:lvl1pPr>
              </a:lstStyle>
              <a:p>
                <a:pPr/>
                <a:r>
                  <a:t>Covey.Town roomJoinHandler</a:t>
                </a:r>
              </a:p>
            </p:txBody>
          </p:sp>
          <p:sp>
            <p:nvSpPr>
              <p:cNvPr id="250" name="Line"/>
              <p:cNvSpPr/>
              <p:nvPr/>
            </p:nvSpPr>
            <p:spPr>
              <a:xfrm flipV="1">
                <a:off x="1580544" y="1262326"/>
                <a:ext cx="1" cy="48007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grpSp>
        <p:nvGrpSpPr>
          <p:cNvPr id="255" name="Group"/>
          <p:cNvGrpSpPr/>
          <p:nvPr/>
        </p:nvGrpSpPr>
        <p:grpSpPr>
          <a:xfrm>
            <a:off x="6144100" y="6286218"/>
            <a:ext cx="4762934" cy="512223"/>
            <a:chOff x="0" y="0"/>
            <a:chExt cx="4762932" cy="512222"/>
          </a:xfrm>
        </p:grpSpPr>
        <p:sp>
          <p:nvSpPr>
            <p:cNvPr id="253" name="Line"/>
            <p:cNvSpPr/>
            <p:nvPr/>
          </p:nvSpPr>
          <p:spPr>
            <a:xfrm>
              <a:off x="0" y="512222"/>
              <a:ext cx="476293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sp>
          <p:nvSpPr>
            <p:cNvPr id="254" name="userName, roomID"/>
            <p:cNvSpPr txBox="1"/>
            <p:nvPr/>
          </p:nvSpPr>
          <p:spPr>
            <a:xfrm>
              <a:off x="187441" y="0"/>
              <a:ext cx="2677669"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userName, roomID</a:t>
              </a:r>
            </a:p>
          </p:txBody>
        </p:sp>
      </p:grpSp>
      <p:grpSp>
        <p:nvGrpSpPr>
          <p:cNvPr id="258" name="Group"/>
          <p:cNvGrpSpPr/>
          <p:nvPr/>
        </p:nvGrpSpPr>
        <p:grpSpPr>
          <a:xfrm>
            <a:off x="6144100" y="7028181"/>
            <a:ext cx="4762934" cy="512223"/>
            <a:chOff x="0" y="0"/>
            <a:chExt cx="4762932" cy="512222"/>
          </a:xfrm>
        </p:grpSpPr>
        <p:sp>
          <p:nvSpPr>
            <p:cNvPr id="256" name="Line"/>
            <p:cNvSpPr/>
            <p:nvPr/>
          </p:nvSpPr>
          <p:spPr>
            <a:xfrm>
              <a:off x="0" y="512222"/>
              <a:ext cx="4762933" cy="1"/>
            </a:xfrm>
            <a:prstGeom prst="line">
              <a:avLst/>
            </a:prstGeom>
            <a:noFill/>
            <a:ln w="254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57" name="Tokens: coveyTown, Twilio"/>
            <p:cNvSpPr txBox="1"/>
            <p:nvPr/>
          </p:nvSpPr>
          <p:spPr>
            <a:xfrm>
              <a:off x="187441" y="0"/>
              <a:ext cx="3686862"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Tokens: coveyTown, Twilio</a:t>
              </a:r>
            </a:p>
          </p:txBody>
        </p:sp>
      </p:grpSp>
      <p:grpSp>
        <p:nvGrpSpPr>
          <p:cNvPr id="261" name="Group"/>
          <p:cNvGrpSpPr/>
          <p:nvPr/>
        </p:nvGrpSpPr>
        <p:grpSpPr>
          <a:xfrm>
            <a:off x="6165890" y="7770143"/>
            <a:ext cx="9459698" cy="512224"/>
            <a:chOff x="0" y="0"/>
            <a:chExt cx="9459697" cy="512222"/>
          </a:xfrm>
        </p:grpSpPr>
        <p:sp>
          <p:nvSpPr>
            <p:cNvPr id="259" name="Line"/>
            <p:cNvSpPr/>
            <p:nvPr/>
          </p:nvSpPr>
          <p:spPr>
            <a:xfrm>
              <a:off x="0" y="512222"/>
              <a:ext cx="9459697"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sp>
          <p:nvSpPr>
            <p:cNvPr id="260" name="Subscribe to roomID using coveyTown Token"/>
            <p:cNvSpPr txBox="1"/>
            <p:nvPr/>
          </p:nvSpPr>
          <p:spPr>
            <a:xfrm>
              <a:off x="165650" y="0"/>
              <a:ext cx="6250839"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Subscribe to roomID using coveyTown Token</a:t>
              </a:r>
            </a:p>
          </p:txBody>
        </p:sp>
      </p:grpSp>
      <p:grpSp>
        <p:nvGrpSpPr>
          <p:cNvPr id="264" name="Group"/>
          <p:cNvGrpSpPr/>
          <p:nvPr/>
        </p:nvGrpSpPr>
        <p:grpSpPr>
          <a:xfrm>
            <a:off x="6167627" y="8422664"/>
            <a:ext cx="14119998" cy="601665"/>
            <a:chOff x="0" y="0"/>
            <a:chExt cx="14119997" cy="601664"/>
          </a:xfrm>
        </p:grpSpPr>
        <p:sp>
          <p:nvSpPr>
            <p:cNvPr id="262" name="Line"/>
            <p:cNvSpPr/>
            <p:nvPr/>
          </p:nvSpPr>
          <p:spPr>
            <a:xfrm>
              <a:off x="0" y="601664"/>
              <a:ext cx="14119998"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p>
          </p:txBody>
        </p:sp>
        <p:sp>
          <p:nvSpPr>
            <p:cNvPr id="263" name="Connect to video room using Twilio Token"/>
            <p:cNvSpPr txBox="1"/>
            <p:nvPr/>
          </p:nvSpPr>
          <p:spPr>
            <a:xfrm>
              <a:off x="163914" y="0"/>
              <a:ext cx="5787848"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Connect to video room using Twilio Token</a:t>
              </a:r>
            </a:p>
          </p:txBody>
        </p:sp>
      </p:grpSp>
      <p:grpSp>
        <p:nvGrpSpPr>
          <p:cNvPr id="267" name="Group"/>
          <p:cNvGrpSpPr/>
          <p:nvPr/>
        </p:nvGrpSpPr>
        <p:grpSpPr>
          <a:xfrm>
            <a:off x="6158679" y="9107101"/>
            <a:ext cx="9474122" cy="544139"/>
            <a:chOff x="0" y="0"/>
            <a:chExt cx="9474121" cy="544138"/>
          </a:xfrm>
        </p:grpSpPr>
        <p:sp>
          <p:nvSpPr>
            <p:cNvPr id="265" name="Line"/>
            <p:cNvSpPr/>
            <p:nvPr/>
          </p:nvSpPr>
          <p:spPr>
            <a:xfrm>
              <a:off x="0" y="544138"/>
              <a:ext cx="9474122" cy="1"/>
            </a:xfrm>
            <a:prstGeom prst="line">
              <a:avLst/>
            </a:prstGeom>
            <a:noFill/>
            <a:ln w="254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66" name="Updated room information: players and locations"/>
            <p:cNvSpPr txBox="1"/>
            <p:nvPr/>
          </p:nvSpPr>
          <p:spPr>
            <a:xfrm>
              <a:off x="172862" y="0"/>
              <a:ext cx="6776314"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Updated room information: players and locations</a:t>
              </a:r>
            </a:p>
          </p:txBody>
        </p:sp>
      </p:grpSp>
      <p:grpSp>
        <p:nvGrpSpPr>
          <p:cNvPr id="270" name="Group"/>
          <p:cNvGrpSpPr/>
          <p:nvPr/>
        </p:nvGrpSpPr>
        <p:grpSpPr>
          <a:xfrm>
            <a:off x="6167627" y="9791537"/>
            <a:ext cx="14119998" cy="486612"/>
            <a:chOff x="0" y="0"/>
            <a:chExt cx="14119997" cy="486611"/>
          </a:xfrm>
        </p:grpSpPr>
        <p:sp>
          <p:nvSpPr>
            <p:cNvPr id="268" name="Line"/>
            <p:cNvSpPr/>
            <p:nvPr/>
          </p:nvSpPr>
          <p:spPr>
            <a:xfrm>
              <a:off x="0" y="486611"/>
              <a:ext cx="14119998" cy="1"/>
            </a:xfrm>
            <a:prstGeom prst="line">
              <a:avLst/>
            </a:prstGeom>
            <a:noFill/>
            <a:ln w="254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69" name="Video streams from other players"/>
            <p:cNvSpPr txBox="1"/>
            <p:nvPr/>
          </p:nvSpPr>
          <p:spPr>
            <a:xfrm>
              <a:off x="126750" y="0"/>
              <a:ext cx="4614063" cy="46136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stStyle>
            <a:p>
              <a:pPr/>
              <a:r>
                <a:t>Video streams from other players</a:t>
              </a:r>
            </a:p>
          </p:txBody>
        </p:sp>
      </p:grpSp>
      <p:sp>
        <p:nvSpPr>
          <p:cNvPr id="271" name="Draw a line for each message, with an arrowhead pointing to the receiving class instance"/>
          <p:cNvSpPr txBox="1"/>
          <p:nvPr/>
        </p:nvSpPr>
        <p:spPr>
          <a:xfrm>
            <a:off x="276192" y="6662215"/>
            <a:ext cx="2467611" cy="17612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spcBef>
                <a:spcPts val="400"/>
              </a:spcBef>
              <a:defRPr sz="1800">
                <a:solidFill>
                  <a:srgbClr val="000000"/>
                </a:solidFill>
                <a:latin typeface="Helvetica Neue Light"/>
                <a:ea typeface="Helvetica Neue Light"/>
                <a:cs typeface="Helvetica Neue Light"/>
                <a:sym typeface="Helvetica Neue Light"/>
              </a:defRPr>
            </a:lvl1pPr>
          </a:lstStyle>
          <a:p>
            <a:pPr/>
            <a:r>
              <a:t>Draw a line for each message, with an arrowhead pointing to the receiving class instance </a:t>
            </a:r>
          </a:p>
        </p:txBody>
      </p:sp>
      <p:sp>
        <p:nvSpPr>
          <p:cNvPr id="272" name="Draw a dotted line for each return value, with an arrowhead pointing back to the originating class instance"/>
          <p:cNvSpPr txBox="1"/>
          <p:nvPr/>
        </p:nvSpPr>
        <p:spPr>
          <a:xfrm>
            <a:off x="523842" y="8567215"/>
            <a:ext cx="2137411" cy="23200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spcBef>
                <a:spcPts val="400"/>
              </a:spcBef>
              <a:defRPr sz="1800">
                <a:solidFill>
                  <a:srgbClr val="000000"/>
                </a:solidFill>
                <a:latin typeface="Helvetica Neue Light"/>
                <a:ea typeface="Helvetica Neue Light"/>
                <a:cs typeface="Helvetica Neue Light"/>
                <a:sym typeface="Helvetica Neue Light"/>
              </a:defRPr>
            </a:lvl1pPr>
          </a:lstStyle>
          <a:p>
            <a:pPr/>
            <a:r>
              <a:t>Draw a dotted line for each return value, with an arrowhead pointing back to the originating class instance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CRC Cards"/>
          <p:cNvSpPr txBox="1"/>
          <p:nvPr>
            <p:ph type="title"/>
          </p:nvPr>
        </p:nvSpPr>
        <p:spPr>
          <a:prstGeom prst="rect">
            <a:avLst/>
          </a:prstGeom>
        </p:spPr>
        <p:txBody>
          <a:bodyPr/>
          <a:lstStyle/>
          <a:p>
            <a:pPr/>
            <a:r>
              <a:t>CRC Cards</a:t>
            </a:r>
          </a:p>
        </p:txBody>
      </p:sp>
      <p:sp>
        <p:nvSpPr>
          <p:cNvPr id="277" name="Slide Subtitle"/>
          <p:cNvSpPr txBox="1"/>
          <p:nvPr>
            <p:ph type="body" idx="21"/>
          </p:nvPr>
        </p:nvSpPr>
        <p:spPr>
          <a:prstGeom prst="rect">
            <a:avLst/>
          </a:prstGeom>
        </p:spPr>
        <p:txBody>
          <a:bodyPr/>
          <a:lstStyle/>
          <a:p>
            <a:pPr/>
          </a:p>
        </p:txBody>
      </p:sp>
      <p:sp>
        <p:nvSpPr>
          <p:cNvPr id="278" name="Each class is a thing, entity or object…"/>
          <p:cNvSpPr txBox="1"/>
          <p:nvPr>
            <p:ph type="body" sz="half" idx="1"/>
          </p:nvPr>
        </p:nvSpPr>
        <p:spPr>
          <a:xfrm>
            <a:off x="1206500" y="4248504"/>
            <a:ext cx="15628608" cy="8256012"/>
          </a:xfrm>
          <a:prstGeom prst="rect">
            <a:avLst/>
          </a:prstGeom>
        </p:spPr>
        <p:txBody>
          <a:bodyPr/>
          <a:lstStyle/>
          <a:p>
            <a:pPr marL="597408" indent="-597408" defTabSz="2389572">
              <a:spcBef>
                <a:spcPts val="4400"/>
              </a:spcBef>
              <a:defRPr sz="4704"/>
            </a:pPr>
            <a:r>
              <a:t>Each class is a thing, entity or object  </a:t>
            </a:r>
          </a:p>
          <a:p>
            <a:pPr marL="597408" indent="-597408" defTabSz="2389572">
              <a:spcBef>
                <a:spcPts val="4400"/>
              </a:spcBef>
              <a:defRPr sz="4704"/>
            </a:pPr>
            <a:r>
              <a:t>Each responsibility is some action the entity needs to do</a:t>
            </a:r>
          </a:p>
          <a:p>
            <a:pPr marL="597408" indent="-597408" defTabSz="2389572">
              <a:spcBef>
                <a:spcPts val="4400"/>
              </a:spcBef>
              <a:defRPr sz="4704"/>
            </a:pPr>
            <a:r>
              <a:t>Collaborators are other classes the entity interacts with, communicates with, contains, knows about, or that otherwise help it perform one or more responsibilities </a:t>
            </a:r>
          </a:p>
          <a:p>
            <a:pPr marL="597408" indent="-597408" defTabSz="2389572">
              <a:spcBef>
                <a:spcPts val="4400"/>
              </a:spcBef>
              <a:defRPr sz="4704"/>
            </a:pPr>
            <a:r>
              <a:t>CRC focuses on the purpose of each entity rather than its processes, data flows and data stores (procedural design)</a:t>
            </a:r>
          </a:p>
        </p:txBody>
      </p:sp>
      <p:pic>
        <p:nvPicPr>
          <p:cNvPr id="279" name="Image" descr="Image"/>
          <p:cNvPicPr>
            <a:picLocks noChangeAspect="1"/>
          </p:cNvPicPr>
          <p:nvPr/>
        </p:nvPicPr>
        <p:blipFill>
          <a:blip r:embed="rId2">
            <a:extLst/>
          </a:blip>
          <a:stretch>
            <a:fillRect/>
          </a:stretch>
        </p:blipFill>
        <p:spPr>
          <a:xfrm>
            <a:off x="17145640" y="4084020"/>
            <a:ext cx="6666895" cy="380965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Rectangle 1"/>
          <p:cNvSpPr txBox="1"/>
          <p:nvPr>
            <p:ph type="title"/>
          </p:nvPr>
        </p:nvSpPr>
        <p:spPr>
          <a:prstGeom prst="rect">
            <a:avLst/>
          </a:prstGeom>
        </p:spPr>
        <p:txBody>
          <a:bodyPr/>
          <a:lstStyle/>
          <a:p>
            <a:pPr/>
            <a:r>
              <a:t>Example: Sensors</a:t>
            </a:r>
          </a:p>
        </p:txBody>
      </p:sp>
      <p:sp>
        <p:nvSpPr>
          <p:cNvPr id="282" name="Slide Subtitle"/>
          <p:cNvSpPr txBox="1"/>
          <p:nvPr>
            <p:ph type="body" idx="21"/>
          </p:nvPr>
        </p:nvSpPr>
        <p:spPr>
          <a:prstGeom prst="rect">
            <a:avLst/>
          </a:prstGeom>
        </p:spPr>
        <p:txBody>
          <a:bodyPr/>
          <a:lstStyle/>
          <a:p>
            <a:pPr/>
          </a:p>
        </p:txBody>
      </p:sp>
      <p:pic>
        <p:nvPicPr>
          <p:cNvPr id="283" name="Picture 3" descr="Picture 3"/>
          <p:cNvPicPr>
            <a:picLocks noChangeAspect="1"/>
          </p:cNvPicPr>
          <p:nvPr/>
        </p:nvPicPr>
        <p:blipFill>
          <a:blip r:embed="rId3">
            <a:extLst/>
          </a:blip>
          <a:stretch>
            <a:fillRect/>
          </a:stretch>
        </p:blipFill>
        <p:spPr>
          <a:xfrm>
            <a:off x="6191250" y="3661171"/>
            <a:ext cx="12001500" cy="8501064"/>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itle 1"/>
          <p:cNvSpPr txBox="1"/>
          <p:nvPr>
            <p:ph type="title"/>
          </p:nvPr>
        </p:nvSpPr>
        <p:spPr>
          <a:prstGeom prst="rect">
            <a:avLst/>
          </a:prstGeom>
        </p:spPr>
        <p:txBody>
          <a:bodyPr/>
          <a:lstStyle/>
          <a:p>
            <a:pPr/>
            <a:r>
              <a:t>CRC Card for TemperatureSensor</a:t>
            </a:r>
          </a:p>
        </p:txBody>
      </p:sp>
      <p:sp>
        <p:nvSpPr>
          <p:cNvPr id="288" name="Slide Subtitle"/>
          <p:cNvSpPr txBox="1"/>
          <p:nvPr>
            <p:ph type="body" idx="21"/>
          </p:nvPr>
        </p:nvSpPr>
        <p:spPr>
          <a:prstGeom prst="rect">
            <a:avLst/>
          </a:prstGeom>
        </p:spPr>
        <p:txBody>
          <a:bodyPr/>
          <a:lstStyle/>
          <a:p>
            <a:pPr/>
          </a:p>
        </p:txBody>
      </p:sp>
      <p:sp>
        <p:nvSpPr>
          <p:cNvPr id="289" name="Slide bullet text"/>
          <p:cNvSpPr txBox="1"/>
          <p:nvPr>
            <p:ph type="body" idx="1"/>
          </p:nvPr>
        </p:nvSpPr>
        <p:spPr>
          <a:prstGeom prst="rect">
            <a:avLst/>
          </a:prstGeom>
        </p:spPr>
        <p:txBody>
          <a:bodyPr/>
          <a:lstStyle/>
          <a:p>
            <a:pPr/>
          </a:p>
        </p:txBody>
      </p:sp>
      <p:graphicFrame>
        <p:nvGraphicFramePr>
          <p:cNvPr id="290" name="Content Placeholder 4"/>
          <p:cNvGraphicFramePr/>
          <p:nvPr/>
        </p:nvGraphicFramePr>
        <p:xfrm>
          <a:off x="12213577" y="3376374"/>
          <a:ext cx="12039123" cy="692271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437937"/>
                <a:gridCol w="3012908"/>
                <a:gridCol w="5581926"/>
              </a:tblGrid>
              <a:tr h="1257521">
                <a:tc>
                  <a:txBody>
                    <a:bodyPr/>
                    <a:lstStyle/>
                    <a:p>
                      <a:pPr algn="l" defTabSz="1828800"/>
                      <a:r>
                        <a:rPr b="1" sz="3600">
                          <a:latin typeface="InkFree"/>
                          <a:ea typeface="InkFree"/>
                          <a:cs typeface="InkFree"/>
                          <a:sym typeface="InkFree"/>
                        </a:rPr>
                        <a:t>Class Name:</a:t>
                      </a:r>
                    </a:p>
                  </a:txBody>
                  <a:tcPr marL="4763" marR="4763" marT="4763" marB="4763" anchor="t" anchorCtr="0" horzOverflow="overflow">
                    <a:lnL w="12700">
                      <a:solidFill>
                        <a:srgbClr val="000000"/>
                      </a:solidFill>
                    </a:lnL>
                    <a:lnR w="12700">
                      <a:miter lim="400000"/>
                    </a:lnR>
                    <a:lnT w="12700">
                      <a:solidFill>
                        <a:srgbClr val="000000"/>
                      </a:solidFill>
                    </a:lnT>
                    <a:lnB w="12700">
                      <a:solidFill>
                        <a:srgbClr val="000000"/>
                      </a:solidFill>
                    </a:lnB>
                  </a:tcPr>
                </a:tc>
                <a:tc gridSpan="2">
                  <a:txBody>
                    <a:bodyPr/>
                    <a:lstStyle/>
                    <a:p>
                      <a:pPr algn="l" defTabSz="1828800"/>
                      <a:r>
                        <a:rPr b="1" sz="3600">
                          <a:latin typeface="InkFree"/>
                          <a:ea typeface="InkFree"/>
                          <a:cs typeface="InkFree"/>
                          <a:sym typeface="InkFree"/>
                        </a:rPr>
                        <a:t>TemperatureSensor (interface)</a:t>
                      </a:r>
                    </a:p>
                  </a:txBody>
                  <a:tcPr marL="4763" marR="4763" marT="4763" marB="4763" anchor="t" anchorCtr="0" horzOverflow="overflow">
                    <a:lnL w="12700">
                      <a:miter lim="400000"/>
                    </a:lnL>
                    <a:lnR w="12700">
                      <a:solidFill>
                        <a:srgbClr val="000000"/>
                      </a:solidFill>
                    </a:lnR>
                    <a:lnT w="12700">
                      <a:solidFill>
                        <a:srgbClr val="000000"/>
                      </a:solidFill>
                    </a:lnT>
                    <a:lnB w="12700">
                      <a:solidFill>
                        <a:srgbClr val="000000"/>
                      </a:solidFill>
                    </a:lnB>
                  </a:tcPr>
                </a:tc>
                <a:tc hMerge="1">
                  <a:tcPr/>
                </a:tc>
              </a:tr>
              <a:tr h="628760">
                <a:tc>
                  <a:txBody>
                    <a:bodyPr/>
                    <a:lstStyle/>
                    <a:p>
                      <a:pPr algn="l" defTabSz="1828800"/>
                      <a:r>
                        <a:rPr b="1" sz="3600">
                          <a:latin typeface="InkFree"/>
                          <a:ea typeface="InkFree"/>
                          <a:cs typeface="InkFree"/>
                          <a:sym typeface="InkFree"/>
                        </a:rPr>
                        <a:t>State:</a:t>
                      </a:r>
                    </a:p>
                  </a:txBody>
                  <a:tcPr marL="4763" marR="4763" marT="4763" marB="4763" anchor="t" anchorCtr="0" horzOverflow="overflow">
                    <a:lnL w="12700">
                      <a:solidFill>
                        <a:srgbClr val="000000"/>
                      </a:solidFill>
                    </a:lnL>
                    <a:lnR w="12700">
                      <a:miter lim="400000"/>
                    </a:lnR>
                    <a:lnT w="12700">
                      <a:solidFill>
                        <a:srgbClr val="000000"/>
                      </a:solidFill>
                    </a:lnT>
                    <a:lnB w="12700">
                      <a:solidFill>
                        <a:srgbClr val="000000"/>
                      </a:solidFill>
                    </a:lnB>
                  </a:tcPr>
                </a:tc>
                <a:tc gridSpan="2">
                  <a:txBody>
                    <a:bodyPr/>
                    <a:lstStyle/>
                    <a:p>
                      <a:pPr algn="l" defTabSz="1828800"/>
                      <a:r>
                        <a:rPr b="1" sz="3600">
                          <a:latin typeface="InkFree"/>
                          <a:ea typeface="InkFree"/>
                          <a:cs typeface="InkFree"/>
                          <a:sym typeface="InkFree"/>
                        </a:rPr>
                        <a:t>none</a:t>
                      </a:r>
                    </a:p>
                  </a:txBody>
                  <a:tcPr marL="4763" marR="4763" marT="4763" marB="4763" anchor="t" anchorCtr="0" horzOverflow="overflow">
                    <a:lnL w="12700">
                      <a:miter lim="400000"/>
                    </a:lnL>
                    <a:lnR w="12700">
                      <a:solidFill>
                        <a:srgbClr val="000000"/>
                      </a:solidFill>
                    </a:lnR>
                    <a:lnT w="12700">
                      <a:solidFill>
                        <a:srgbClr val="000000"/>
                      </a:solidFill>
                    </a:lnT>
                    <a:lnB w="12700">
                      <a:solidFill>
                        <a:srgbClr val="000000"/>
                      </a:solidFill>
                    </a:lnB>
                  </a:tcPr>
                </a:tc>
                <a:tc hMerge="1">
                  <a:tcPr/>
                </a:tc>
              </a:tr>
              <a:tr h="628760">
                <a:tc gridSpan="2">
                  <a:txBody>
                    <a:bodyPr/>
                    <a:lstStyle/>
                    <a:p>
                      <a:pPr defTabSz="1828800"/>
                      <a:r>
                        <a:rPr b="1" sz="3600">
                          <a:latin typeface="InkFree"/>
                          <a:ea typeface="InkFree"/>
                          <a:cs typeface="InkFree"/>
                          <a:sym typeface="InkFree"/>
                        </a:rPr>
                        <a:t>Responsibilities</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defTabSz="1828800"/>
                      <a:r>
                        <a:rPr b="1" sz="3600">
                          <a:latin typeface="InkFree"/>
                          <a:ea typeface="InkFree"/>
                          <a:cs typeface="InkFree"/>
                          <a:sym typeface="InkFree"/>
                        </a:rPr>
                        <a:t>Collaborators</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1257521">
                <a:tc gridSpan="2">
                  <a:txBody>
                    <a:bodyPr/>
                    <a:lstStyle/>
                    <a:p>
                      <a:pPr algn="l" defTabSz="1828800"/>
                      <a:r>
                        <a:rPr b="1" sz="3600">
                          <a:latin typeface="InkFree"/>
                          <a:ea typeface="InkFree"/>
                          <a:cs typeface="InkFree"/>
                          <a:sym typeface="InkFree"/>
                        </a:rPr>
                        <a:t>establish interface for thermometers in the system</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RefrigeratorThermometer</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628760">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OvenThermometer</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628760">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etc.</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628760">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TemperatureMonitor</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628760">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 </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628760">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 </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291" name="Rectangle 6"/>
          <p:cNvSpPr txBox="1"/>
          <p:nvPr/>
        </p:nvSpPr>
        <p:spPr>
          <a:xfrm>
            <a:off x="1767839" y="3376374"/>
            <a:ext cx="10149571" cy="4371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600">
                <a:solidFill>
                  <a:srgbClr val="008000"/>
                </a:solidFill>
                <a:latin typeface="Consolas"/>
                <a:ea typeface="Consolas"/>
                <a:cs typeface="Consolas"/>
                <a:sym typeface="Consolas"/>
              </a:defRPr>
            </a:pPr>
            <a:r>
              <a:t>// temperatures are measured in Celsius</a:t>
            </a:r>
          </a:p>
          <a:p>
            <a:pPr algn="l" defTabSz="1828800">
              <a:defRPr sz="3600">
                <a:solidFill>
                  <a:srgbClr val="0000FF"/>
                </a:solidFill>
                <a:latin typeface="Consolas"/>
                <a:ea typeface="Consolas"/>
                <a:cs typeface="Consolas"/>
                <a:sym typeface="Consolas"/>
              </a:defRPr>
            </a:pPr>
            <a:r>
              <a:t>type</a:t>
            </a:r>
            <a:r>
              <a:rPr>
                <a:solidFill>
                  <a:srgbClr val="000000"/>
                </a:solidFill>
              </a:rPr>
              <a:t> Temperature = number</a:t>
            </a:r>
            <a:endParaRPr>
              <a:solidFill>
                <a:srgbClr val="000000"/>
              </a:solidFill>
            </a:endParaRPr>
          </a:p>
          <a:p>
            <a:pPr algn="l" defTabSz="1828800">
              <a:defRPr sz="3600">
                <a:solidFill>
                  <a:srgbClr val="000000"/>
                </a:solidFill>
                <a:latin typeface="Consolas"/>
                <a:ea typeface="Consolas"/>
                <a:cs typeface="Consolas"/>
                <a:sym typeface="Consolas"/>
              </a:defRPr>
            </a:pPr>
            <a:br/>
            <a:r>
              <a:rPr>
                <a:solidFill>
                  <a:srgbClr val="0000FF"/>
                </a:solidFill>
              </a:rPr>
              <a:t>interface</a:t>
            </a:r>
            <a:r>
              <a:t> TemperatureSensor {</a:t>
            </a:r>
          </a:p>
          <a:p>
            <a:pPr algn="l" defTabSz="1828800">
              <a:defRPr sz="3600">
                <a:solidFill>
                  <a:srgbClr val="000000"/>
                </a:solidFill>
                <a:latin typeface="Consolas"/>
                <a:ea typeface="Consolas"/>
                <a:cs typeface="Consolas"/>
                <a:sym typeface="Consolas"/>
              </a:defRPr>
            </a:pPr>
            <a:r>
              <a:t>    </a:t>
            </a:r>
            <a:r>
              <a:rPr>
                <a:solidFill>
                  <a:srgbClr val="008000"/>
                </a:solidFill>
              </a:rPr>
              <a:t>// return the current temperature </a:t>
            </a:r>
            <a:endParaRPr>
              <a:solidFill>
                <a:srgbClr val="008000"/>
              </a:solidFill>
            </a:endParaRPr>
          </a:p>
          <a:p>
            <a:pPr algn="l" defTabSz="1828800">
              <a:defRPr sz="3600">
                <a:solidFill>
                  <a:srgbClr val="008000"/>
                </a:solidFill>
                <a:latin typeface="Consolas"/>
                <a:ea typeface="Consolas"/>
                <a:cs typeface="Consolas"/>
                <a:sym typeface="Consolas"/>
              </a:defRPr>
            </a:pPr>
            <a:r>
              <a:t>    // at the sensor location</a:t>
            </a:r>
          </a:p>
          <a:p>
            <a:pPr algn="l" defTabSz="1828800">
              <a:defRPr sz="3600">
                <a:solidFill>
                  <a:srgbClr val="000000"/>
                </a:solidFill>
                <a:latin typeface="Consolas"/>
                <a:ea typeface="Consolas"/>
                <a:cs typeface="Consolas"/>
                <a:sym typeface="Consolas"/>
              </a:defRPr>
            </a:pPr>
            <a:r>
              <a:t>    getTemperature () : Temperature  </a:t>
            </a:r>
          </a:p>
          <a:p>
            <a:pPr algn="l" defTabSz="1828800">
              <a:defRPr sz="3600">
                <a:solidFill>
                  <a:srgbClr val="000000"/>
                </a:solidFill>
                <a:latin typeface="Consolas"/>
                <a:ea typeface="Consolas"/>
                <a:cs typeface="Consolas"/>
                <a:sym typeface="Consolas"/>
              </a:defRPr>
            </a:pPr>
            <a:r>
              <a:t>}</a:t>
            </a:r>
          </a:p>
        </p:txBody>
      </p:sp>
      <p:grpSp>
        <p:nvGrpSpPr>
          <p:cNvPr id="294" name="Rectangle 7"/>
          <p:cNvGrpSpPr/>
          <p:nvPr/>
        </p:nvGrpSpPr>
        <p:grpSpPr>
          <a:xfrm>
            <a:off x="3460982" y="9371138"/>
            <a:ext cx="7770763" cy="2637443"/>
            <a:chOff x="0" y="0"/>
            <a:chExt cx="7770762" cy="2637442"/>
          </a:xfrm>
        </p:grpSpPr>
        <p:sp>
          <p:nvSpPr>
            <p:cNvPr id="292" name="Rectangle"/>
            <p:cNvSpPr/>
            <p:nvPr/>
          </p:nvSpPr>
          <p:spPr>
            <a:xfrm>
              <a:off x="-1" y="-1"/>
              <a:ext cx="7770764" cy="2637444"/>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p>
          </p:txBody>
        </p:sp>
        <p:sp>
          <p:nvSpPr>
            <p:cNvPr id="293" name="CRC cards are supposed to be informal, so don’t get hung up on emulating the exact words or the exact layout I've used here."/>
            <p:cNvSpPr txBox="1"/>
            <p:nvPr/>
          </p:nvSpPr>
          <p:spPr>
            <a:xfrm>
              <a:off x="104139" y="12699"/>
              <a:ext cx="7562483" cy="2468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1" sz="3600">
                  <a:solidFill>
                    <a:srgbClr val="000000"/>
                  </a:solidFill>
                  <a:latin typeface="InkFree"/>
                  <a:ea typeface="InkFree"/>
                  <a:cs typeface="InkFree"/>
                  <a:sym typeface="InkFree"/>
                </a:defRPr>
              </a:lvl1pPr>
            </a:lstStyle>
            <a:p>
              <a:pPr/>
              <a:r>
                <a:t>CRC cards are supposed to be informal, so don’t get hung up on emulating the exact words or the exact layout I've used here.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gtEl>
                                        <p:attrNameLst>
                                          <p:attrName>style.visibility</p:attrName>
                                        </p:attrNameLst>
                                      </p:cBhvr>
                                      <p:to>
                                        <p:strVal val="visible"/>
                                      </p:to>
                                    </p:set>
                                    <p:animEffect filter="fade" transition="in">
                                      <p:cBhvr>
                                        <p:cTn id="7"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itle 1"/>
          <p:cNvSpPr txBox="1"/>
          <p:nvPr>
            <p:ph type="title"/>
          </p:nvPr>
        </p:nvSpPr>
        <p:spPr>
          <a:prstGeom prst="rect">
            <a:avLst/>
          </a:prstGeom>
        </p:spPr>
        <p:txBody>
          <a:bodyPr/>
          <a:lstStyle/>
          <a:p>
            <a:pPr/>
            <a:r>
              <a:t>TemperatureMonitor (1)</a:t>
            </a:r>
          </a:p>
        </p:txBody>
      </p:sp>
      <p:sp>
        <p:nvSpPr>
          <p:cNvPr id="297" name="Slide Subtitle"/>
          <p:cNvSpPr txBox="1"/>
          <p:nvPr>
            <p:ph type="body" idx="21"/>
          </p:nvPr>
        </p:nvSpPr>
        <p:spPr>
          <a:prstGeom prst="rect">
            <a:avLst/>
          </a:prstGeom>
        </p:spPr>
        <p:txBody>
          <a:bodyPr/>
          <a:lstStyle/>
          <a:p>
            <a:pPr/>
          </a:p>
        </p:txBody>
      </p:sp>
      <p:sp>
        <p:nvSpPr>
          <p:cNvPr id="298" name="Slide bullet text"/>
          <p:cNvSpPr txBox="1"/>
          <p:nvPr>
            <p:ph type="body" idx="1"/>
          </p:nvPr>
        </p:nvSpPr>
        <p:spPr>
          <a:prstGeom prst="rect">
            <a:avLst/>
          </a:prstGeom>
        </p:spPr>
        <p:txBody>
          <a:bodyPr/>
          <a:lstStyle/>
          <a:p>
            <a:pPr/>
          </a:p>
        </p:txBody>
      </p:sp>
      <p:sp>
        <p:nvSpPr>
          <p:cNvPr id="299" name="Rectangle 2"/>
          <p:cNvSpPr txBox="1"/>
          <p:nvPr/>
        </p:nvSpPr>
        <p:spPr>
          <a:xfrm>
            <a:off x="1767840" y="3005375"/>
            <a:ext cx="16917182" cy="107727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600">
                <a:solidFill>
                  <a:srgbClr val="0000FF"/>
                </a:solidFill>
                <a:latin typeface="Consolas"/>
                <a:ea typeface="Consolas"/>
                <a:cs typeface="Consolas"/>
                <a:sym typeface="Consolas"/>
              </a:defRPr>
            </a:pPr>
            <a:r>
              <a:t>class</a:t>
            </a:r>
            <a:r>
              <a:rPr>
                <a:solidFill>
                  <a:srgbClr val="000000"/>
                </a:solidFill>
              </a:rPr>
              <a:t> TemperatureMonitor {</a:t>
            </a:r>
            <a:endParaRPr>
              <a:solidFill>
                <a:srgbClr val="000000"/>
              </a:solidFill>
            </a:endParaRPr>
          </a:p>
          <a:p>
            <a:pPr algn="l" defTabSz="1828800">
              <a:defRPr sz="3600">
                <a:solidFill>
                  <a:srgbClr val="000000"/>
                </a:solidFill>
                <a:latin typeface="Consolas"/>
                <a:ea typeface="Consolas"/>
                <a:cs typeface="Consolas"/>
                <a:sym typeface="Consolas"/>
              </a:defRPr>
            </a:pPr>
            <a:r>
              <a:t>    </a:t>
            </a:r>
            <a:r>
              <a:rPr>
                <a:solidFill>
                  <a:srgbClr val="0000FF"/>
                </a:solidFill>
              </a:rPr>
              <a:t>constructor</a:t>
            </a:r>
            <a:r>
              <a:t>(</a:t>
            </a:r>
          </a:p>
          <a:p>
            <a:pPr algn="l" defTabSz="1828800">
              <a:defRPr sz="3600">
                <a:solidFill>
                  <a:srgbClr val="000000"/>
                </a:solidFill>
                <a:latin typeface="Consolas"/>
                <a:ea typeface="Consolas"/>
                <a:cs typeface="Consolas"/>
                <a:sym typeface="Consolas"/>
              </a:defRPr>
            </a:pPr>
            <a:r>
              <a:t>        </a:t>
            </a:r>
          </a:p>
          <a:p>
            <a:pPr algn="l" defTabSz="1828800">
              <a:defRPr sz="3600">
                <a:solidFill>
                  <a:srgbClr val="000000"/>
                </a:solidFill>
                <a:latin typeface="Consolas"/>
                <a:ea typeface="Consolas"/>
                <a:cs typeface="Consolas"/>
                <a:sym typeface="Consolas"/>
              </a:defRPr>
            </a:pPr>
            <a:r>
              <a:t>        </a:t>
            </a:r>
            <a:r>
              <a:rPr>
                <a:solidFill>
                  <a:srgbClr val="008000"/>
                </a:solidFill>
              </a:rPr>
              <a:t>// the sensors</a:t>
            </a:r>
          </a:p>
          <a:p>
            <a:pPr algn="l" defTabSz="1828800">
              <a:defRPr sz="3600">
                <a:solidFill>
                  <a:srgbClr val="000000"/>
                </a:solidFill>
                <a:latin typeface="Consolas"/>
                <a:ea typeface="Consolas"/>
                <a:cs typeface="Consolas"/>
                <a:sym typeface="Consolas"/>
              </a:defRPr>
            </a:pPr>
            <a:r>
              <a:t>        </a:t>
            </a:r>
            <a:r>
              <a:rPr>
                <a:solidFill>
                  <a:srgbClr val="0000FF"/>
                </a:solidFill>
              </a:rPr>
              <a:t>private</a:t>
            </a:r>
            <a:r>
              <a:t> sensors: TemperatureSensor[],</a:t>
            </a:r>
          </a:p>
          <a:p>
            <a:pPr algn="l" defTabSz="1828800">
              <a:defRPr sz="3600">
                <a:solidFill>
                  <a:srgbClr val="000000"/>
                </a:solidFill>
                <a:latin typeface="Consolas"/>
                <a:ea typeface="Consolas"/>
                <a:cs typeface="Consolas"/>
                <a:sym typeface="Consolas"/>
              </a:defRPr>
            </a:pPr>
            <a:br/>
            <a:r>
              <a:t>        </a:t>
            </a:r>
            <a:r>
              <a:rPr>
                <a:solidFill>
                  <a:srgbClr val="008000"/>
                </a:solidFill>
              </a:rPr>
              <a:t>// map from sensor to its location</a:t>
            </a:r>
          </a:p>
          <a:p>
            <a:pPr algn="l" defTabSz="1828800">
              <a:defRPr sz="3600">
                <a:solidFill>
                  <a:srgbClr val="000000"/>
                </a:solidFill>
                <a:latin typeface="Consolas"/>
                <a:ea typeface="Consolas"/>
                <a:cs typeface="Consolas"/>
                <a:sym typeface="Consolas"/>
              </a:defRPr>
            </a:pPr>
            <a:r>
              <a:t>        </a:t>
            </a:r>
            <a:r>
              <a:rPr>
                <a:solidFill>
                  <a:srgbClr val="0000FF"/>
                </a:solidFill>
              </a:rPr>
              <a:t>private</a:t>
            </a:r>
            <a:r>
              <a:t> sensorLocationMap: SensorLocationMap,</a:t>
            </a:r>
          </a:p>
          <a:p>
            <a:pPr algn="l" defTabSz="1828800">
              <a:defRPr sz="3600">
                <a:solidFill>
                  <a:srgbClr val="000000"/>
                </a:solidFill>
                <a:latin typeface="Consolas"/>
                <a:ea typeface="Consolas"/>
                <a:cs typeface="Consolas"/>
                <a:sym typeface="Consolas"/>
              </a:defRPr>
            </a:pPr>
          </a:p>
          <a:p>
            <a:pPr algn="l" defTabSz="1828800">
              <a:defRPr sz="3600">
                <a:solidFill>
                  <a:srgbClr val="000000"/>
                </a:solidFill>
                <a:latin typeface="Consolas"/>
                <a:ea typeface="Consolas"/>
                <a:cs typeface="Consolas"/>
                <a:sym typeface="Consolas"/>
              </a:defRPr>
            </a:pPr>
            <a:r>
              <a:t>        </a:t>
            </a:r>
            <a:r>
              <a:rPr>
                <a:solidFill>
                  <a:srgbClr val="0000FF"/>
                </a:solidFill>
              </a:rPr>
              <a:t>private</a:t>
            </a:r>
            <a:r>
              <a:t> maxTemp: Temperature,</a:t>
            </a:r>
          </a:p>
          <a:p>
            <a:pPr algn="l" defTabSz="1828800">
              <a:defRPr sz="3600">
                <a:solidFill>
                  <a:srgbClr val="000000"/>
                </a:solidFill>
                <a:latin typeface="Consolas"/>
                <a:ea typeface="Consolas"/>
                <a:cs typeface="Consolas"/>
                <a:sym typeface="Consolas"/>
              </a:defRPr>
            </a:pPr>
            <a:r>
              <a:t>        </a:t>
            </a:r>
            <a:r>
              <a:rPr>
                <a:solidFill>
                  <a:srgbClr val="0000FF"/>
                </a:solidFill>
              </a:rPr>
              <a:t>private</a:t>
            </a:r>
            <a:r>
              <a:t> minTemp: Temperature,</a:t>
            </a:r>
          </a:p>
          <a:p>
            <a:pPr algn="l" defTabSz="1828800">
              <a:defRPr sz="3600">
                <a:solidFill>
                  <a:srgbClr val="000000"/>
                </a:solidFill>
                <a:latin typeface="Consolas"/>
                <a:ea typeface="Consolas"/>
                <a:cs typeface="Consolas"/>
                <a:sym typeface="Consolas"/>
              </a:defRPr>
            </a:pPr>
            <a:r>
              <a:t>        </a:t>
            </a:r>
            <a:r>
              <a:rPr>
                <a:solidFill>
                  <a:srgbClr val="0000FF"/>
                </a:solidFill>
              </a:rPr>
              <a:t>private</a:t>
            </a:r>
            <a:r>
              <a:t> alarm: IAlarm,</a:t>
            </a:r>
          </a:p>
          <a:p>
            <a:pPr algn="l" defTabSz="1828800">
              <a:defRPr sz="3600">
                <a:solidFill>
                  <a:srgbClr val="000000"/>
                </a:solidFill>
                <a:latin typeface="Consolas"/>
                <a:ea typeface="Consolas"/>
                <a:cs typeface="Consolas"/>
                <a:sym typeface="Consolas"/>
              </a:defRPr>
            </a:pPr>
            <a:r>
              <a:t>    ) { }</a:t>
            </a:r>
          </a:p>
          <a:p>
            <a:pPr algn="l" defTabSz="1828800">
              <a:defRPr sz="3600">
                <a:solidFill>
                  <a:srgbClr val="000000"/>
                </a:solidFill>
                <a:latin typeface="Consolas"/>
                <a:ea typeface="Consolas"/>
                <a:cs typeface="Consolas"/>
                <a:sym typeface="Consolas"/>
              </a:defRPr>
            </a:pPr>
            <a:br/>
            <a:r>
              <a:t>    </a:t>
            </a:r>
            <a:r>
              <a:rPr>
                <a:solidFill>
                  <a:srgbClr val="008000"/>
                </a:solidFill>
              </a:rPr>
              <a:t>// sensor in range?</a:t>
            </a:r>
          </a:p>
          <a:p>
            <a:pPr algn="l" defTabSz="1828800">
              <a:defRPr sz="3600">
                <a:solidFill>
                  <a:srgbClr val="000000"/>
                </a:solidFill>
                <a:latin typeface="Consolas"/>
                <a:ea typeface="Consolas"/>
                <a:cs typeface="Consolas"/>
                <a:sym typeface="Consolas"/>
              </a:defRPr>
            </a:pPr>
            <a:r>
              <a:t>    </a:t>
            </a:r>
            <a:r>
              <a:rPr>
                <a:solidFill>
                  <a:srgbClr val="0000FF"/>
                </a:solidFill>
              </a:rPr>
              <a:t>private</a:t>
            </a:r>
            <a:r>
              <a:t> isSensorInRange (sensor:TemperatureSensor) : boolean {</a:t>
            </a:r>
          </a:p>
          <a:p>
            <a:pPr algn="l" defTabSz="1828800">
              <a:defRPr sz="3600">
                <a:solidFill>
                  <a:srgbClr val="000000"/>
                </a:solidFill>
                <a:latin typeface="Consolas"/>
                <a:ea typeface="Consolas"/>
                <a:cs typeface="Consolas"/>
                <a:sym typeface="Consolas"/>
              </a:defRPr>
            </a:pPr>
            <a:r>
              <a:t>        </a:t>
            </a:r>
            <a:r>
              <a:rPr>
                <a:solidFill>
                  <a:srgbClr val="0000FF"/>
                </a:solidFill>
              </a:rPr>
              <a:t>const</a:t>
            </a:r>
            <a:r>
              <a:t> temp: Temperature = sensor.getTemperature()</a:t>
            </a:r>
          </a:p>
          <a:p>
            <a:pPr algn="l" defTabSz="1828800">
              <a:defRPr sz="3600">
                <a:solidFill>
                  <a:srgbClr val="000000"/>
                </a:solidFill>
                <a:latin typeface="Consolas"/>
                <a:ea typeface="Consolas"/>
                <a:cs typeface="Consolas"/>
                <a:sym typeface="Consolas"/>
              </a:defRPr>
            </a:pPr>
            <a:r>
              <a:t>        </a:t>
            </a:r>
            <a:r>
              <a:rPr>
                <a:solidFill>
                  <a:srgbClr val="0000FF"/>
                </a:solidFill>
              </a:rPr>
              <a:t>return</a:t>
            </a:r>
            <a:r>
              <a:t> ((temp &lt; </a:t>
            </a:r>
            <a:r>
              <a:rPr>
                <a:solidFill>
                  <a:srgbClr val="0000FF"/>
                </a:solidFill>
              </a:rPr>
              <a:t>this</a:t>
            </a:r>
            <a:r>
              <a:t>.minTemp) || (temp &gt; </a:t>
            </a:r>
            <a:r>
              <a:rPr>
                <a:solidFill>
                  <a:srgbClr val="0000FF"/>
                </a:solidFill>
              </a:rPr>
              <a:t>this</a:t>
            </a:r>
            <a:r>
              <a:t>.maxTemp)) </a:t>
            </a:r>
          </a:p>
          <a:p>
            <a:pPr algn="l" defTabSz="1828800">
              <a:defRPr sz="3600">
                <a:solidFill>
                  <a:srgbClr val="000000"/>
                </a:solidFill>
                <a:latin typeface="Consolas"/>
                <a:ea typeface="Consolas"/>
                <a:cs typeface="Consolas"/>
                <a:sym typeface="Consolas"/>
              </a:defRPr>
            </a:pPr>
            <a:r>
              <a:t>    }</a:t>
            </a:r>
          </a:p>
          <a:p>
            <a:pPr algn="l" defTabSz="1828800">
              <a:defRPr sz="3600">
                <a:solidFill>
                  <a:srgbClr val="000000"/>
                </a:solidFill>
                <a:latin typeface="Consolas"/>
                <a:ea typeface="Consolas"/>
                <a:cs typeface="Consolas"/>
                <a:sym typeface="Consolas"/>
              </a:defRPr>
            </a:pPr>
            <a:r>
              <a:t>    </a:t>
            </a:r>
          </a:p>
        </p:txBody>
      </p:sp>
      <p:grpSp>
        <p:nvGrpSpPr>
          <p:cNvPr id="302" name="Rectangle 7"/>
          <p:cNvGrpSpPr/>
          <p:nvPr/>
        </p:nvGrpSpPr>
        <p:grpSpPr>
          <a:xfrm>
            <a:off x="16431393" y="3420505"/>
            <a:ext cx="7770764" cy="1362513"/>
            <a:chOff x="0" y="0"/>
            <a:chExt cx="7770762" cy="1362511"/>
          </a:xfrm>
        </p:grpSpPr>
        <p:sp>
          <p:nvSpPr>
            <p:cNvPr id="300" name="Rectangle"/>
            <p:cNvSpPr/>
            <p:nvPr/>
          </p:nvSpPr>
          <p:spPr>
            <a:xfrm>
              <a:off x="-1" y="0"/>
              <a:ext cx="7770764" cy="1362512"/>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b="1" sz="3600">
                  <a:solidFill>
                    <a:srgbClr val="000000"/>
                  </a:solidFill>
                  <a:latin typeface="InkFree"/>
                  <a:ea typeface="InkFree"/>
                  <a:cs typeface="InkFree"/>
                  <a:sym typeface="InkFree"/>
                </a:defRPr>
              </a:pPr>
            </a:p>
          </p:txBody>
        </p:sp>
        <p:sp>
          <p:nvSpPr>
            <p:cNvPr id="301" name="Here's a slightly more elaborate TemperatureMonitor"/>
            <p:cNvSpPr txBox="1"/>
            <p:nvPr/>
          </p:nvSpPr>
          <p:spPr>
            <a:xfrm>
              <a:off x="104139" y="12700"/>
              <a:ext cx="7562483" cy="1325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1" sz="3600">
                  <a:solidFill>
                    <a:srgbClr val="000000"/>
                  </a:solidFill>
                  <a:latin typeface="InkFree"/>
                  <a:ea typeface="InkFree"/>
                  <a:cs typeface="InkFree"/>
                  <a:sym typeface="InkFree"/>
                </a:defRPr>
              </a:lvl1pPr>
            </a:lstStyle>
            <a:p>
              <a:pPr/>
              <a:r>
                <a:t>Here's a slightly more elaborate TemperatureMonitor</a:t>
              </a:r>
            </a:p>
          </p:txBody>
        </p:sp>
      </p:grpSp>
      <p:grpSp>
        <p:nvGrpSpPr>
          <p:cNvPr id="305" name="Rectangle 8"/>
          <p:cNvGrpSpPr/>
          <p:nvPr/>
        </p:nvGrpSpPr>
        <p:grpSpPr>
          <a:xfrm>
            <a:off x="16431393" y="5198147"/>
            <a:ext cx="7770764" cy="767081"/>
            <a:chOff x="0" y="0"/>
            <a:chExt cx="7770762" cy="767080"/>
          </a:xfrm>
        </p:grpSpPr>
        <p:sp>
          <p:nvSpPr>
            <p:cNvPr id="303" name="Rectangle"/>
            <p:cNvSpPr/>
            <p:nvPr/>
          </p:nvSpPr>
          <p:spPr>
            <a:xfrm>
              <a:off x="0" y="0"/>
              <a:ext cx="7770763" cy="730250"/>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p>
          </p:txBody>
        </p:sp>
        <p:sp>
          <p:nvSpPr>
            <p:cNvPr id="304" name="It monitors multiple sensors"/>
            <p:cNvSpPr txBox="1"/>
            <p:nvPr/>
          </p:nvSpPr>
          <p:spPr>
            <a:xfrm>
              <a:off x="104139" y="12700"/>
              <a:ext cx="7562483" cy="7543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1" sz="3600">
                  <a:solidFill>
                    <a:srgbClr val="000000"/>
                  </a:solidFill>
                  <a:latin typeface="InkFree"/>
                  <a:ea typeface="InkFree"/>
                  <a:cs typeface="InkFree"/>
                  <a:sym typeface="InkFree"/>
                </a:defRPr>
              </a:lvl1pPr>
            </a:lstStyle>
            <a:p>
              <a:pPr/>
              <a:r>
                <a:t>It monitors multiple sensors</a:t>
              </a:r>
            </a:p>
          </p:txBody>
        </p:sp>
      </p:grpSp>
      <p:grpSp>
        <p:nvGrpSpPr>
          <p:cNvPr id="308" name="Rectangle 9"/>
          <p:cNvGrpSpPr/>
          <p:nvPr/>
        </p:nvGrpSpPr>
        <p:grpSpPr>
          <a:xfrm>
            <a:off x="16431393" y="6740904"/>
            <a:ext cx="7770764" cy="730251"/>
            <a:chOff x="0" y="0"/>
            <a:chExt cx="7770762" cy="730250"/>
          </a:xfrm>
        </p:grpSpPr>
        <p:sp>
          <p:nvSpPr>
            <p:cNvPr id="306" name="Rectangle"/>
            <p:cNvSpPr/>
            <p:nvPr/>
          </p:nvSpPr>
          <p:spPr>
            <a:xfrm>
              <a:off x="0" y="0"/>
              <a:ext cx="7770763" cy="730250"/>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p>
          </p:txBody>
        </p:sp>
        <p:sp>
          <p:nvSpPr>
            <p:cNvPr id="307" name="And it knows where each sensor is"/>
            <p:cNvSpPr/>
            <p:nvPr/>
          </p:nvSpPr>
          <p:spPr>
            <a:xfrm>
              <a:off x="104139" y="12700"/>
              <a:ext cx="756248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1" sz="3600">
                  <a:solidFill>
                    <a:srgbClr val="000000"/>
                  </a:solidFill>
                  <a:latin typeface="InkFree"/>
                  <a:ea typeface="InkFree"/>
                  <a:cs typeface="InkFree"/>
                  <a:sym typeface="InkFree"/>
                </a:defRPr>
              </a:lvl1pPr>
            </a:lstStyle>
            <a:p>
              <a:pPr/>
              <a:r>
                <a:t>And it knows where each sensor is</a:t>
              </a:r>
            </a:p>
          </p:txBody>
        </p:sp>
      </p:grpSp>
      <p:grpSp>
        <p:nvGrpSpPr>
          <p:cNvPr id="311" name="Rectangle 10"/>
          <p:cNvGrpSpPr/>
          <p:nvPr/>
        </p:nvGrpSpPr>
        <p:grpSpPr>
          <a:xfrm>
            <a:off x="16431393" y="9565244"/>
            <a:ext cx="7770764" cy="1421625"/>
            <a:chOff x="0" y="0"/>
            <a:chExt cx="7770762" cy="1421623"/>
          </a:xfrm>
        </p:grpSpPr>
        <p:sp>
          <p:nvSpPr>
            <p:cNvPr id="309" name="Rectangle"/>
            <p:cNvSpPr/>
            <p:nvPr/>
          </p:nvSpPr>
          <p:spPr>
            <a:xfrm>
              <a:off x="-1" y="0"/>
              <a:ext cx="7770764" cy="1421624"/>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p>
          </p:txBody>
        </p:sp>
        <p:sp>
          <p:nvSpPr>
            <p:cNvPr id="310" name="Better division into one method/one job than our earlier version."/>
            <p:cNvSpPr txBox="1"/>
            <p:nvPr/>
          </p:nvSpPr>
          <p:spPr>
            <a:xfrm>
              <a:off x="104139" y="12700"/>
              <a:ext cx="7562483" cy="1325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1" sz="3600">
                  <a:solidFill>
                    <a:srgbClr val="000000"/>
                  </a:solidFill>
                  <a:latin typeface="InkFree"/>
                  <a:ea typeface="InkFree"/>
                  <a:cs typeface="InkFree"/>
                  <a:sym typeface="InkFree"/>
                </a:defRPr>
              </a:lvl1pPr>
            </a:lstStyle>
            <a:p>
              <a:pPr/>
              <a:r>
                <a:t>Better division into one method/one job than our earlier version.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5"/>
                                        </p:tgtEl>
                                        <p:attrNameLst>
                                          <p:attrName>style.visibility</p:attrName>
                                        </p:attrNameLst>
                                      </p:cBhvr>
                                      <p:to>
                                        <p:strVal val="visible"/>
                                      </p:to>
                                    </p:set>
                                    <p:animEffect filter="fade" transition="in">
                                      <p:cBhvr>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08"/>
                                        </p:tgtEl>
                                        <p:attrNameLst>
                                          <p:attrName>style.visibility</p:attrName>
                                        </p:attrNameLst>
                                      </p:cBhvr>
                                      <p:to>
                                        <p:strVal val="visible"/>
                                      </p:to>
                                    </p:set>
                                    <p:animEffect filter="fade" transition="in">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11"/>
                                        </p:tgtEl>
                                        <p:attrNameLst>
                                          <p:attrName>style.visibility</p:attrName>
                                        </p:attrNameLst>
                                      </p:cBhvr>
                                      <p:to>
                                        <p:strVal val="visible"/>
                                      </p:to>
                                    </p:set>
                                    <p:animEffect filter="fade" transition="in">
                                      <p:cBhvr>
                                        <p:cTn id="17" dur="5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1"/>
      <p:bldP build="whole" bldLvl="1" animBg="1" rev="0" advAuto="0" spid="308" grpId="2"/>
      <p:bldP build="whole" bldLvl="1" animBg="1" rev="0" advAuto="0" spid="311" grpId="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itle 1"/>
          <p:cNvSpPr txBox="1"/>
          <p:nvPr>
            <p:ph type="title"/>
          </p:nvPr>
        </p:nvSpPr>
        <p:spPr>
          <a:prstGeom prst="rect">
            <a:avLst/>
          </a:prstGeom>
        </p:spPr>
        <p:txBody>
          <a:bodyPr/>
          <a:lstStyle/>
          <a:p>
            <a:pPr/>
            <a:r>
              <a:t>TemperatureMonitor (2)</a:t>
            </a:r>
          </a:p>
        </p:txBody>
      </p:sp>
      <p:sp>
        <p:nvSpPr>
          <p:cNvPr id="314" name="Slide Subtitle"/>
          <p:cNvSpPr txBox="1"/>
          <p:nvPr>
            <p:ph type="body" idx="21"/>
          </p:nvPr>
        </p:nvSpPr>
        <p:spPr>
          <a:prstGeom prst="rect">
            <a:avLst/>
          </a:prstGeom>
        </p:spPr>
        <p:txBody>
          <a:bodyPr/>
          <a:lstStyle/>
          <a:p>
            <a:pPr/>
          </a:p>
        </p:txBody>
      </p:sp>
      <p:sp>
        <p:nvSpPr>
          <p:cNvPr id="315" name="Slide bullet text"/>
          <p:cNvSpPr txBox="1"/>
          <p:nvPr>
            <p:ph type="body" idx="1"/>
          </p:nvPr>
        </p:nvSpPr>
        <p:spPr>
          <a:prstGeom prst="rect">
            <a:avLst/>
          </a:prstGeom>
        </p:spPr>
        <p:txBody>
          <a:bodyPr/>
          <a:lstStyle/>
          <a:p>
            <a:pPr/>
          </a:p>
        </p:txBody>
      </p:sp>
      <p:sp>
        <p:nvSpPr>
          <p:cNvPr id="316" name="Rectangle 4"/>
          <p:cNvSpPr txBox="1"/>
          <p:nvPr/>
        </p:nvSpPr>
        <p:spPr>
          <a:xfrm>
            <a:off x="1767838" y="3349914"/>
            <a:ext cx="17962098" cy="81057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600">
                <a:solidFill>
                  <a:srgbClr val="000000"/>
                </a:solidFill>
                <a:latin typeface="Consolas"/>
                <a:ea typeface="Consolas"/>
                <a:cs typeface="Consolas"/>
                <a:sym typeface="Consolas"/>
              </a:defRPr>
            </a:pPr>
            <a:r>
              <a:t>    </a:t>
            </a:r>
            <a:r>
              <a:rPr>
                <a:solidFill>
                  <a:srgbClr val="008000"/>
                </a:solidFill>
              </a:rPr>
              <a:t>// if the any of the sensors is out of range, sound the alarm</a:t>
            </a:r>
          </a:p>
          <a:p>
            <a:pPr algn="l" defTabSz="1828800">
              <a:defRPr sz="3600">
                <a:solidFill>
                  <a:srgbClr val="000000"/>
                </a:solidFill>
                <a:latin typeface="Consolas"/>
                <a:ea typeface="Consolas"/>
                <a:cs typeface="Consolas"/>
                <a:sym typeface="Consolas"/>
              </a:defRPr>
            </a:pPr>
            <a:r>
              <a:t>    </a:t>
            </a:r>
            <a:r>
              <a:rPr>
                <a:solidFill>
                  <a:srgbClr val="0000FF"/>
                </a:solidFill>
              </a:rPr>
              <a:t>public</a:t>
            </a:r>
            <a:r>
              <a:t> checkSensors(sensor:TemperatureSensor): void {</a:t>
            </a:r>
          </a:p>
          <a:p>
            <a:pPr algn="l" defTabSz="1828800">
              <a:defRPr sz="3600">
                <a:solidFill>
                  <a:srgbClr val="000000"/>
                </a:solidFill>
                <a:latin typeface="Consolas"/>
                <a:ea typeface="Consolas"/>
                <a:cs typeface="Consolas"/>
                <a:sym typeface="Consolas"/>
              </a:defRPr>
            </a:pPr>
            <a:r>
              <a:t>        </a:t>
            </a:r>
            <a:r>
              <a:rPr>
                <a:solidFill>
                  <a:srgbClr val="0000FF"/>
                </a:solidFill>
              </a:rPr>
              <a:t>this</a:t>
            </a:r>
            <a:r>
              <a:t>.sensors.forEach(sensor </a:t>
            </a:r>
            <a:r>
              <a:rPr>
                <a:solidFill>
                  <a:srgbClr val="0000FF"/>
                </a:solidFill>
              </a:rPr>
              <a:t>=&gt;</a:t>
            </a:r>
            <a:r>
              <a:t> {</a:t>
            </a:r>
          </a:p>
          <a:p>
            <a:pPr algn="l" defTabSz="1828800">
              <a:defRPr sz="3600">
                <a:solidFill>
                  <a:srgbClr val="000000"/>
                </a:solidFill>
                <a:latin typeface="Consolas"/>
                <a:ea typeface="Consolas"/>
                <a:cs typeface="Consolas"/>
                <a:sym typeface="Consolas"/>
              </a:defRPr>
            </a:pPr>
            <a:r>
              <a:t>            </a:t>
            </a:r>
            <a:r>
              <a:rPr>
                <a:solidFill>
                  <a:srgbClr val="0000FF"/>
                </a:solidFill>
              </a:rPr>
              <a:t>if</a:t>
            </a:r>
            <a:r>
              <a:t> (!(</a:t>
            </a:r>
            <a:r>
              <a:rPr>
                <a:solidFill>
                  <a:srgbClr val="0000FF"/>
                </a:solidFill>
              </a:rPr>
              <a:t>this</a:t>
            </a:r>
            <a:r>
              <a:t>.isSensorInRange(sensor))) {</a:t>
            </a:r>
          </a:p>
          <a:p>
            <a:pPr algn="l" defTabSz="1828800">
              <a:defRPr sz="3600">
                <a:solidFill>
                  <a:srgbClr val="000000"/>
                </a:solidFill>
                <a:latin typeface="Consolas"/>
                <a:ea typeface="Consolas"/>
                <a:cs typeface="Consolas"/>
                <a:sym typeface="Consolas"/>
              </a:defRPr>
            </a:pPr>
            <a:r>
              <a:t>                </a:t>
            </a:r>
            <a:r>
              <a:rPr>
                <a:solidFill>
                  <a:srgbClr val="0000FF"/>
                </a:solidFill>
              </a:rPr>
              <a:t>this</a:t>
            </a:r>
            <a:r>
              <a:t>.soundAlarm(sensor)</a:t>
            </a:r>
          </a:p>
          <a:p>
            <a:pPr algn="l" defTabSz="1828800">
              <a:defRPr sz="3600">
                <a:solidFill>
                  <a:srgbClr val="000000"/>
                </a:solidFill>
                <a:latin typeface="Consolas"/>
                <a:ea typeface="Consolas"/>
                <a:cs typeface="Consolas"/>
                <a:sym typeface="Consolas"/>
              </a:defRPr>
            </a:pPr>
            <a:r>
              <a:t>            }</a:t>
            </a:r>
          </a:p>
          <a:p>
            <a:pPr algn="l" defTabSz="1828800">
              <a:defRPr sz="3600">
                <a:solidFill>
                  <a:srgbClr val="000000"/>
                </a:solidFill>
                <a:latin typeface="Consolas"/>
                <a:ea typeface="Consolas"/>
                <a:cs typeface="Consolas"/>
                <a:sym typeface="Consolas"/>
              </a:defRPr>
            </a:pPr>
            <a:r>
              <a:t>        })</a:t>
            </a:r>
          </a:p>
          <a:p>
            <a:pPr algn="l" defTabSz="1828800">
              <a:defRPr sz="3600">
                <a:solidFill>
                  <a:srgbClr val="000000"/>
                </a:solidFill>
                <a:latin typeface="Consolas"/>
                <a:ea typeface="Consolas"/>
                <a:cs typeface="Consolas"/>
                <a:sym typeface="Consolas"/>
              </a:defRPr>
            </a:pPr>
            <a:r>
              <a:t>    }</a:t>
            </a:r>
          </a:p>
          <a:p>
            <a:pPr algn="l" defTabSz="1828800">
              <a:defRPr sz="3600">
                <a:solidFill>
                  <a:srgbClr val="000000"/>
                </a:solidFill>
                <a:latin typeface="Consolas"/>
                <a:ea typeface="Consolas"/>
                <a:cs typeface="Consolas"/>
                <a:sym typeface="Consolas"/>
              </a:defRPr>
            </a:pPr>
            <a:r>
              <a:t>        </a:t>
            </a:r>
          </a:p>
          <a:p>
            <a:pPr algn="l" defTabSz="1828800">
              <a:defRPr sz="3600">
                <a:solidFill>
                  <a:srgbClr val="000000"/>
                </a:solidFill>
                <a:latin typeface="Consolas"/>
                <a:ea typeface="Consolas"/>
                <a:cs typeface="Consolas"/>
                <a:sym typeface="Consolas"/>
              </a:defRPr>
            </a:pPr>
            <a:r>
              <a:t>    </a:t>
            </a:r>
            <a:r>
              <a:rPr>
                <a:solidFill>
                  <a:srgbClr val="0000FF"/>
                </a:solidFill>
              </a:rPr>
              <a:t>private</a:t>
            </a:r>
            <a:r>
              <a:t> soundAlarm (sensor) {</a:t>
            </a:r>
          </a:p>
          <a:p>
            <a:pPr algn="l" defTabSz="1828800">
              <a:defRPr sz="3600">
                <a:solidFill>
                  <a:srgbClr val="000000"/>
                </a:solidFill>
                <a:latin typeface="Consolas"/>
                <a:ea typeface="Consolas"/>
                <a:cs typeface="Consolas"/>
                <a:sym typeface="Consolas"/>
              </a:defRPr>
            </a:pPr>
            <a:r>
              <a:t>        </a:t>
            </a:r>
            <a:r>
              <a:rPr>
                <a:solidFill>
                  <a:srgbClr val="0000FF"/>
                </a:solidFill>
              </a:rPr>
              <a:t>const</a:t>
            </a:r>
            <a:r>
              <a:t> location = </a:t>
            </a:r>
            <a:r>
              <a:rPr>
                <a:solidFill>
                  <a:srgbClr val="0000FF"/>
                </a:solidFill>
              </a:rPr>
              <a:t>this</a:t>
            </a:r>
            <a:r>
              <a:t>.sensorLocationMap.getLocation(sensor)</a:t>
            </a:r>
          </a:p>
          <a:p>
            <a:pPr algn="l" defTabSz="1828800">
              <a:defRPr sz="3600">
                <a:solidFill>
                  <a:srgbClr val="000000"/>
                </a:solidFill>
                <a:latin typeface="Consolas"/>
                <a:ea typeface="Consolas"/>
                <a:cs typeface="Consolas"/>
                <a:sym typeface="Consolas"/>
              </a:defRPr>
            </a:pPr>
            <a:r>
              <a:t>        </a:t>
            </a:r>
            <a:r>
              <a:rPr>
                <a:solidFill>
                  <a:srgbClr val="0000FF"/>
                </a:solidFill>
              </a:rPr>
              <a:t>this</a:t>
            </a:r>
            <a:r>
              <a:t>.alarm.soundAlarm(location)</a:t>
            </a:r>
          </a:p>
          <a:p>
            <a:pPr algn="l" defTabSz="1828800">
              <a:defRPr sz="3600">
                <a:solidFill>
                  <a:srgbClr val="000000"/>
                </a:solidFill>
                <a:latin typeface="Consolas"/>
                <a:ea typeface="Consolas"/>
                <a:cs typeface="Consolas"/>
                <a:sym typeface="Consolas"/>
              </a:defRPr>
            </a:pPr>
            <a:r>
              <a:t>        }    </a:t>
            </a:r>
          </a:p>
          <a:p>
            <a:pPr algn="l" defTabSz="1828800">
              <a:defRPr sz="3600">
                <a:solidFill>
                  <a:srgbClr val="000000"/>
                </a:solidFill>
                <a:latin typeface="Consolas"/>
                <a:ea typeface="Consolas"/>
                <a:cs typeface="Consolas"/>
                <a:sym typeface="Consolas"/>
              </a:defRPr>
            </a:pPr>
            <a:br/>
            <a:r>
              <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1"/>
          <p:cNvSpPr txBox="1"/>
          <p:nvPr>
            <p:ph type="title"/>
          </p:nvPr>
        </p:nvSpPr>
        <p:spPr>
          <a:prstGeom prst="rect">
            <a:avLst/>
          </a:prstGeom>
        </p:spPr>
        <p:txBody>
          <a:bodyPr/>
          <a:lstStyle/>
          <a:p>
            <a:pPr/>
            <a:r>
              <a:t>CRC Card for TemperatureMonitor</a:t>
            </a: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graphicFrame>
        <p:nvGraphicFramePr>
          <p:cNvPr id="321" name="Table 6"/>
          <p:cNvGraphicFramePr/>
          <p:nvPr/>
        </p:nvGraphicFramePr>
        <p:xfrm>
          <a:off x="5894497" y="3853474"/>
          <a:ext cx="10086401" cy="521298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880015"/>
                <a:gridCol w="2880013"/>
                <a:gridCol w="4320020"/>
              </a:tblGrid>
              <a:tr h="587376">
                <a:tc>
                  <a:txBody>
                    <a:bodyPr/>
                    <a:lstStyle/>
                    <a:p>
                      <a:pPr algn="l" defTabSz="1828800"/>
                      <a:r>
                        <a:rPr b="1" sz="3600">
                          <a:latin typeface="InkFree"/>
                          <a:ea typeface="InkFree"/>
                          <a:cs typeface="InkFree"/>
                          <a:sym typeface="InkFree"/>
                        </a:rPr>
                        <a:t>Class Name:</a:t>
                      </a:r>
                    </a:p>
                  </a:txBody>
                  <a:tcPr marL="4763" marR="4763" marT="4763" marB="4763" anchor="t" anchorCtr="0" horzOverflow="overflow">
                    <a:lnL w="12700">
                      <a:solidFill>
                        <a:srgbClr val="000000"/>
                      </a:solidFill>
                    </a:lnL>
                    <a:lnR w="12700">
                      <a:miter lim="400000"/>
                    </a:lnR>
                    <a:lnT w="12700">
                      <a:solidFill>
                        <a:srgbClr val="000000"/>
                      </a:solidFill>
                    </a:lnT>
                    <a:lnB w="12700">
                      <a:solidFill>
                        <a:srgbClr val="000000"/>
                      </a:solidFill>
                    </a:lnB>
                  </a:tcPr>
                </a:tc>
                <a:tc gridSpan="2">
                  <a:txBody>
                    <a:bodyPr/>
                    <a:lstStyle/>
                    <a:p>
                      <a:pPr algn="l" defTabSz="1828800"/>
                      <a:r>
                        <a:rPr b="1" sz="3600">
                          <a:latin typeface="InkFree"/>
                          <a:ea typeface="InkFree"/>
                          <a:cs typeface="InkFree"/>
                          <a:sym typeface="InkFree"/>
                        </a:rPr>
                        <a:t>TemperatureMonitor</a:t>
                      </a:r>
                    </a:p>
                  </a:txBody>
                  <a:tcPr marL="4763" marR="4763" marT="4763" marB="4763" anchor="t" anchorCtr="0" horzOverflow="overflow">
                    <a:lnL w="12700">
                      <a:miter lim="400000"/>
                    </a:lnL>
                    <a:lnR w="12700">
                      <a:solidFill>
                        <a:srgbClr val="000000"/>
                      </a:solidFill>
                    </a:lnR>
                    <a:lnT w="12700">
                      <a:solidFill>
                        <a:srgbClr val="000000"/>
                      </a:solidFill>
                    </a:lnT>
                    <a:lnB w="12700">
                      <a:solidFill>
                        <a:srgbClr val="000000"/>
                      </a:solidFill>
                    </a:lnB>
                  </a:tcPr>
                </a:tc>
                <a:tc hMerge="1">
                  <a:tcPr/>
                </a:tc>
              </a:tr>
              <a:tr h="587376">
                <a:tc>
                  <a:txBody>
                    <a:bodyPr/>
                    <a:lstStyle/>
                    <a:p>
                      <a:pPr algn="l" defTabSz="1828800"/>
                      <a:r>
                        <a:rPr b="1" sz="3600">
                          <a:latin typeface="InkFree"/>
                          <a:ea typeface="InkFree"/>
                          <a:cs typeface="InkFree"/>
                          <a:sym typeface="InkFree"/>
                        </a:rPr>
                        <a:t>State:</a:t>
                      </a:r>
                    </a:p>
                  </a:txBody>
                  <a:tcPr marL="4763" marR="4763" marT="4763" marB="4763" anchor="t" anchorCtr="0" horzOverflow="overflow">
                    <a:lnL w="12700">
                      <a:solidFill>
                        <a:srgbClr val="000000"/>
                      </a:solidFill>
                    </a:lnL>
                    <a:lnR w="12700">
                      <a:miter lim="400000"/>
                    </a:lnR>
                    <a:lnT w="12700">
                      <a:solidFill>
                        <a:srgbClr val="000000"/>
                      </a:solidFill>
                    </a:lnT>
                    <a:lnB w="12700">
                      <a:solidFill>
                        <a:srgbClr val="000000"/>
                      </a:solidFill>
                    </a:lnB>
                  </a:tcPr>
                </a:tc>
                <a:tc gridSpan="2">
                  <a:txBody>
                    <a:bodyPr/>
                    <a:lstStyle/>
                    <a:p>
                      <a:pPr algn="l" defTabSz="1828800"/>
                      <a:r>
                        <a:rPr b="1" sz="3600">
                          <a:latin typeface="InkFree"/>
                          <a:ea typeface="InkFree"/>
                          <a:cs typeface="InkFree"/>
                          <a:sym typeface="InkFree"/>
                        </a:rPr>
                        <a:t>sensors, maxTemp, minTemp, alarm</a:t>
                      </a:r>
                    </a:p>
                  </a:txBody>
                  <a:tcPr marL="4763" marR="4763" marT="4763" marB="4763" anchor="t" anchorCtr="0" horzOverflow="overflow">
                    <a:lnL w="12700">
                      <a:miter lim="400000"/>
                    </a:lnL>
                    <a:lnR w="12700">
                      <a:solidFill>
                        <a:srgbClr val="000000"/>
                      </a:solidFill>
                    </a:lnR>
                    <a:lnT w="12700">
                      <a:solidFill>
                        <a:srgbClr val="000000"/>
                      </a:solidFill>
                    </a:lnT>
                    <a:lnB w="12700">
                      <a:solidFill>
                        <a:srgbClr val="000000"/>
                      </a:solidFill>
                    </a:lnB>
                  </a:tcPr>
                </a:tc>
                <a:tc hMerge="1">
                  <a:tcPr/>
                </a:tc>
              </a:tr>
              <a:tr h="587376">
                <a:tc gridSpan="2">
                  <a:txBody>
                    <a:bodyPr/>
                    <a:lstStyle/>
                    <a:p>
                      <a:pPr defTabSz="1828800"/>
                      <a:r>
                        <a:rPr b="1" sz="3600">
                          <a:latin typeface="InkFree"/>
                          <a:ea typeface="InkFree"/>
                          <a:cs typeface="InkFree"/>
                          <a:sym typeface="InkFree"/>
                        </a:rPr>
                        <a:t>Responsibilities</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defTabSz="1828800"/>
                      <a:r>
                        <a:rPr b="1" sz="3600">
                          <a:latin typeface="InkFree"/>
                          <a:ea typeface="InkFree"/>
                          <a:cs typeface="InkFree"/>
                          <a:sym typeface="InkFree"/>
                        </a:rPr>
                        <a:t>Collaborators</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1730376">
                <a:tc gridSpan="2">
                  <a:txBody>
                    <a:bodyPr/>
                    <a:lstStyle/>
                    <a:p>
                      <a:pPr algn="l" defTabSz="1828800"/>
                      <a:r>
                        <a:rPr b="1" sz="3600">
                          <a:latin typeface="InkFree"/>
                          <a:ea typeface="InkFree"/>
                          <a:cs typeface="InkFree"/>
                          <a:sym typeface="InkFree"/>
                        </a:rPr>
                        <a:t>if any of the sensors is out of range, tell the alarm to sound at its location</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TemperatureSensor</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587376">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SensorLocationMap</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587376">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 IAlarm</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587376">
                <a:tc gridSpan="2">
                  <a:txBody>
                    <a:bodyPr/>
                    <a:lstStyle/>
                    <a:p>
                      <a:pPr algn="l" defTabSz="1828800"/>
                      <a:r>
                        <a:rPr b="1" sz="3600">
                          <a:latin typeface="InkFree"/>
                          <a:ea typeface="InkFree"/>
                          <a:cs typeface="InkFree"/>
                          <a:sym typeface="InkFree"/>
                        </a:rPr>
                        <a:t> </a:t>
                      </a:r>
                    </a:p>
                  </a:txBody>
                  <a:tcPr marL="4763" marR="4763" marT="4763" marB="4763" anchor="b"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a:txBody>
                    <a:bodyPr/>
                    <a:lstStyle/>
                    <a:p>
                      <a:pPr algn="l" defTabSz="1828800"/>
                      <a:r>
                        <a:rPr b="1" sz="3600">
                          <a:latin typeface="InkFree"/>
                          <a:ea typeface="InkFree"/>
                          <a:cs typeface="InkFree"/>
                          <a:sym typeface="InkFree"/>
                        </a:rPr>
                        <a:t> </a:t>
                      </a:r>
                    </a:p>
                  </a:txBody>
                  <a:tcPr marL="4763" marR="4763" marT="4763" marB="4763" anchor="t"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CRC Cards: Where to start?"/>
          <p:cNvSpPr txBox="1"/>
          <p:nvPr>
            <p:ph type="title"/>
          </p:nvPr>
        </p:nvSpPr>
        <p:spPr>
          <a:prstGeom prst="rect">
            <a:avLst/>
          </a:prstGeom>
        </p:spPr>
        <p:txBody>
          <a:bodyPr/>
          <a:lstStyle/>
          <a:p>
            <a:pPr/>
            <a:r>
              <a:t>CRC Cards: Where to start?</a:t>
            </a:r>
          </a:p>
        </p:txBody>
      </p:sp>
      <p:sp>
        <p:nvSpPr>
          <p:cNvPr id="324" name="Building the card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Building the cards</a:t>
            </a:r>
          </a:p>
        </p:txBody>
      </p:sp>
      <p:sp>
        <p:nvSpPr>
          <p:cNvPr id="325" name="Find the nouns: entities that “do” actions (classes)…"/>
          <p:cNvSpPr txBox="1"/>
          <p:nvPr>
            <p:ph type="body" idx="1"/>
          </p:nvPr>
        </p:nvSpPr>
        <p:spPr>
          <a:prstGeom prst="rect">
            <a:avLst/>
          </a:prstGeom>
        </p:spPr>
        <p:txBody>
          <a:bodyPr/>
          <a:lstStyle/>
          <a:p>
            <a:pPr/>
            <a:r>
              <a:t>Find the nouns: entities that “do” actions (classes)</a:t>
            </a:r>
          </a:p>
          <a:p>
            <a:pPr/>
            <a:r>
              <a:t>Find the verbs: what gets done, not how (responsibilities)</a:t>
            </a:r>
          </a:p>
          <a:p>
            <a:pPr/>
            <a:r>
              <a:t>Find the relationships</a:t>
            </a:r>
          </a:p>
        </p:txBody>
      </p:sp>
      <p:graphicFrame>
        <p:nvGraphicFramePr>
          <p:cNvPr id="326" name="Content Placeholder 4"/>
          <p:cNvGraphicFramePr/>
          <p:nvPr/>
        </p:nvGraphicFramePr>
        <p:xfrm>
          <a:off x="17503421" y="8966342"/>
          <a:ext cx="6019562" cy="346136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19876"/>
                <a:gridCol w="1507249"/>
                <a:gridCol w="2792436"/>
              </a:tblGrid>
              <a:tr h="629338">
                <a:tc>
                  <a:txBody>
                    <a:bodyPr/>
                    <a:lstStyle/>
                    <a:p>
                      <a:pPr algn="l" defTabSz="914400"/>
                      <a:r>
                        <a:rPr b="1">
                          <a:latin typeface="InkFree"/>
                          <a:ea typeface="InkFree"/>
                          <a:cs typeface="InkFree"/>
                          <a:sym typeface="InkFree"/>
                        </a:rPr>
                        <a:t>Class Name: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a:latin typeface="InkFree"/>
                          <a:ea typeface="InkFree"/>
                          <a:cs typeface="InkFree"/>
                          <a:sym typeface="InkFree"/>
                        </a:rPr>
                        <a:t>TemperatureSensor (interface)</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314669">
                <a:tc>
                  <a:txBody>
                    <a:bodyPr/>
                    <a:lstStyle/>
                    <a:p>
                      <a:pPr algn="l" defTabSz="914400"/>
                      <a:r>
                        <a:rPr b="1">
                          <a:latin typeface="InkFree"/>
                          <a:ea typeface="InkFree"/>
                          <a:cs typeface="InkFree"/>
                          <a:sym typeface="InkFree"/>
                        </a:rPr>
                        <a:t>State: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a:latin typeface="InkFree"/>
                          <a:ea typeface="InkFree"/>
                          <a:cs typeface="InkFree"/>
                          <a:sym typeface="InkFree"/>
                        </a:rPr>
                        <a:t>none</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314669">
                <a:tc gridSpan="2">
                  <a:txBody>
                    <a:bodyPr/>
                    <a:lstStyle/>
                    <a:p>
                      <a:pPr defTabSz="914400"/>
                      <a:r>
                        <a:rPr b="1">
                          <a:latin typeface="InkFree"/>
                          <a:ea typeface="InkFree"/>
                          <a:cs typeface="InkFree"/>
                          <a:sym typeface="InkFree"/>
                        </a:rPr>
                        <a:t>Responsibilities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defTabSz="914400"/>
                      <a:r>
                        <a:rPr b="1">
                          <a:latin typeface="InkFree"/>
                          <a:ea typeface="InkFree"/>
                          <a:cs typeface="InkFree"/>
                          <a:sym typeface="InkFree"/>
                        </a:rPr>
                        <a:t>Collaborators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629338">
                <a:tc gridSpan="2">
                  <a:txBody>
                    <a:bodyPr/>
                    <a:lstStyle/>
                    <a:p>
                      <a:pPr algn="l" defTabSz="914400"/>
                      <a:r>
                        <a:rPr b="1">
                          <a:latin typeface="InkFree"/>
                          <a:ea typeface="InkFree"/>
                          <a:cs typeface="InkFree"/>
                          <a:sym typeface="InkFree"/>
                        </a:rPr>
                        <a:t>establish interface for thermometers in the system</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a:latin typeface="InkFree"/>
                          <a:ea typeface="InkFree"/>
                          <a:cs typeface="InkFree"/>
                          <a:sym typeface="InkFree"/>
                        </a:rPr>
                        <a:t>RefrigeratorThermometer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14669">
                <a:tc gridSpan="2">
                  <a:txBody>
                    <a:bodyPr/>
                    <a:lstStyle/>
                    <a:p>
                      <a:pPr algn="l" defTabSz="914400"/>
                      <a:r>
                        <a:rPr b="1">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a:latin typeface="InkFree"/>
                          <a:ea typeface="InkFree"/>
                          <a:cs typeface="InkFree"/>
                          <a:sym typeface="InkFree"/>
                        </a:rPr>
                        <a:t>OvenThermometer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14669">
                <a:tc gridSpan="2">
                  <a:txBody>
                    <a:bodyPr/>
                    <a:lstStyle/>
                    <a:p>
                      <a:pPr algn="l" defTabSz="914400"/>
                      <a:r>
                        <a:rPr b="1">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a:latin typeface="InkFree"/>
                          <a:ea typeface="InkFree"/>
                          <a:cs typeface="InkFree"/>
                          <a:sym typeface="InkFree"/>
                        </a:rPr>
                        <a:t>etc.</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14669">
                <a:tc gridSpan="2">
                  <a:txBody>
                    <a:bodyPr/>
                    <a:lstStyle/>
                    <a:p>
                      <a:pPr algn="l" defTabSz="914400"/>
                      <a:r>
                        <a:rPr b="1">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a:latin typeface="InkFree"/>
                          <a:ea typeface="InkFree"/>
                          <a:cs typeface="InkFree"/>
                          <a:sym typeface="InkFree"/>
                        </a:rPr>
                        <a:t>TemperatureMonitor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14669">
                <a:tc gridSpan="2">
                  <a:txBody>
                    <a:bodyPr/>
                    <a:lstStyle/>
                    <a:p>
                      <a:pPr algn="l" defTabSz="914400"/>
                      <a:r>
                        <a:rPr b="1">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14669">
                <a:tc gridSpan="2">
                  <a:txBody>
                    <a:bodyPr/>
                    <a:lstStyle/>
                    <a:p>
                      <a:pPr algn="l" defTabSz="914400"/>
                      <a:r>
                        <a:rPr b="1">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bl>
          </a:graphicData>
        </a:graphic>
      </p:graphicFrame>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CRC Cards: Putting them to use"/>
          <p:cNvSpPr txBox="1"/>
          <p:nvPr>
            <p:ph type="title"/>
          </p:nvPr>
        </p:nvSpPr>
        <p:spPr>
          <a:prstGeom prst="rect">
            <a:avLst/>
          </a:prstGeom>
        </p:spPr>
        <p:txBody>
          <a:bodyPr/>
          <a:lstStyle/>
          <a:p>
            <a:pPr/>
            <a:r>
              <a:t>CRC Cards: Putting them to use</a:t>
            </a:r>
          </a:p>
        </p:txBody>
      </p:sp>
      <p:sp>
        <p:nvSpPr>
          <p:cNvPr id="331" name="Not just static object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Not just static objects!</a:t>
            </a:r>
          </a:p>
        </p:txBody>
      </p:sp>
      <p:graphicFrame>
        <p:nvGraphicFramePr>
          <p:cNvPr id="332" name="Content Placeholder 4"/>
          <p:cNvGraphicFramePr/>
          <p:nvPr/>
        </p:nvGraphicFramePr>
        <p:xfrm>
          <a:off x="1803331" y="5356673"/>
          <a:ext cx="5801201" cy="423884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55673"/>
                <a:gridCol w="1450984"/>
                <a:gridCol w="2688191"/>
              </a:tblGrid>
              <a:tr h="400170">
                <a:tc>
                  <a:txBody>
                    <a:bodyPr/>
                    <a:lstStyle/>
                    <a:p>
                      <a:pPr algn="l" defTabSz="914400"/>
                      <a:r>
                        <a:rPr b="1" sz="2100">
                          <a:latin typeface="InkFree"/>
                          <a:ea typeface="InkFree"/>
                          <a:cs typeface="InkFree"/>
                          <a:sym typeface="InkFree"/>
                        </a:rPr>
                        <a:t>Class Name: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TemperatureSensor (interface)</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389220">
                <a:tc>
                  <a:txBody>
                    <a:bodyPr/>
                    <a:lstStyle/>
                    <a:p>
                      <a:pPr algn="l" defTabSz="914400"/>
                      <a:r>
                        <a:rPr b="1" sz="2100">
                          <a:latin typeface="InkFree"/>
                          <a:ea typeface="InkFree"/>
                          <a:cs typeface="InkFree"/>
                          <a:sym typeface="InkFree"/>
                        </a:rPr>
                        <a:t>State: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none</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389220">
                <a:tc gridSpan="2">
                  <a:txBody>
                    <a:bodyPr/>
                    <a:lstStyle/>
                    <a:p>
                      <a:pPr defTabSz="914400"/>
                      <a:r>
                        <a:rPr b="1" sz="2100">
                          <a:latin typeface="InkFree"/>
                          <a:ea typeface="InkFree"/>
                          <a:cs typeface="InkFree"/>
                          <a:sym typeface="InkFree"/>
                        </a:rPr>
                        <a:t>Responsibilities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defTabSz="914400"/>
                      <a:r>
                        <a:rPr b="1" sz="2100">
                          <a:latin typeface="InkFree"/>
                          <a:ea typeface="InkFree"/>
                          <a:cs typeface="InkFree"/>
                          <a:sym typeface="InkFree"/>
                        </a:rPr>
                        <a:t>Collaborators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1107778">
                <a:tc gridSpan="2">
                  <a:txBody>
                    <a:bodyPr/>
                    <a:lstStyle/>
                    <a:p>
                      <a:pPr algn="l" defTabSz="914400"/>
                      <a:r>
                        <a:rPr b="1" sz="2100">
                          <a:latin typeface="InkFree"/>
                          <a:ea typeface="InkFree"/>
                          <a:cs typeface="InkFree"/>
                          <a:sym typeface="InkFree"/>
                        </a:rPr>
                        <a:t>establish interface for thermometers in the system</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RefrigeratorThermometer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22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OvenThermometer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22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etc.</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22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TemperatureMonitor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22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22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bl>
          </a:graphicData>
        </a:graphic>
      </p:graphicFrame>
      <p:graphicFrame>
        <p:nvGraphicFramePr>
          <p:cNvPr id="333" name="Table 6"/>
          <p:cNvGraphicFramePr/>
          <p:nvPr/>
        </p:nvGraphicFramePr>
        <p:xfrm>
          <a:off x="8997717" y="4533823"/>
          <a:ext cx="6851307" cy="356011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55702"/>
                <a:gridCol w="1955702"/>
                <a:gridCol w="2933551"/>
              </a:tblGrid>
              <a:tr h="495492">
                <a:tc>
                  <a:txBody>
                    <a:bodyPr/>
                    <a:lstStyle/>
                    <a:p>
                      <a:pPr algn="l" defTabSz="914400"/>
                      <a:r>
                        <a:rPr b="1" sz="2100">
                          <a:latin typeface="InkFree"/>
                          <a:ea typeface="InkFree"/>
                          <a:cs typeface="InkFree"/>
                          <a:sym typeface="InkFree"/>
                        </a:rPr>
                        <a:t>Class Name: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TemperatureMonitor</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389780">
                <a:tc>
                  <a:txBody>
                    <a:bodyPr/>
                    <a:lstStyle/>
                    <a:p>
                      <a:pPr algn="l" defTabSz="914400"/>
                      <a:r>
                        <a:rPr b="1" sz="2100">
                          <a:latin typeface="InkFree"/>
                          <a:ea typeface="InkFree"/>
                          <a:cs typeface="InkFree"/>
                          <a:sym typeface="InkFree"/>
                        </a:rPr>
                        <a:t>State: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sensors, maxTemp, minTemp, alarm</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389780">
                <a:tc gridSpan="2">
                  <a:txBody>
                    <a:bodyPr/>
                    <a:lstStyle/>
                    <a:p>
                      <a:pPr defTabSz="914400"/>
                      <a:r>
                        <a:rPr b="1" sz="2100">
                          <a:latin typeface="InkFree"/>
                          <a:ea typeface="InkFree"/>
                          <a:cs typeface="InkFree"/>
                          <a:sym typeface="InkFree"/>
                        </a:rPr>
                        <a:t>Responsibilities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defTabSz="914400"/>
                      <a:r>
                        <a:rPr b="1" sz="2100">
                          <a:latin typeface="InkFree"/>
                          <a:ea typeface="InkFree"/>
                          <a:cs typeface="InkFree"/>
                          <a:sym typeface="InkFree"/>
                        </a:rPr>
                        <a:t>Collaborators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1109372">
                <a:tc gridSpan="2">
                  <a:txBody>
                    <a:bodyPr/>
                    <a:lstStyle/>
                    <a:p>
                      <a:pPr algn="l" defTabSz="914400"/>
                      <a:r>
                        <a:rPr b="1" sz="2100">
                          <a:latin typeface="InkFree"/>
                          <a:ea typeface="InkFree"/>
                          <a:cs typeface="InkFree"/>
                          <a:sym typeface="InkFree"/>
                        </a:rPr>
                        <a:t>if any of the sensors is out of range, tell the alarm to sound at its location</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TemperatureSensor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78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SensorLocationMap</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78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IAlarm</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978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bl>
          </a:graphicData>
        </a:graphic>
      </p:graphicFrame>
      <p:graphicFrame>
        <p:nvGraphicFramePr>
          <p:cNvPr id="334" name="Table 7"/>
          <p:cNvGraphicFramePr/>
          <p:nvPr/>
        </p:nvGraphicFramePr>
        <p:xfrm>
          <a:off x="9932075" y="8787678"/>
          <a:ext cx="5007218" cy="444374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28819"/>
                <a:gridCol w="1428819"/>
                <a:gridCol w="2143228"/>
              </a:tblGrid>
              <a:tr h="899215">
                <a:tc>
                  <a:txBody>
                    <a:bodyPr/>
                    <a:lstStyle/>
                    <a:p>
                      <a:pPr algn="l" defTabSz="914400"/>
                      <a:r>
                        <a:rPr b="1" sz="2100">
                          <a:latin typeface="InkFree"/>
                          <a:ea typeface="InkFree"/>
                          <a:cs typeface="InkFree"/>
                          <a:sym typeface="InkFree"/>
                        </a:rPr>
                        <a:t>Class Name: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Ialarm (interface)</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449608">
                <a:tc>
                  <a:txBody>
                    <a:bodyPr/>
                    <a:lstStyle/>
                    <a:p>
                      <a:pPr algn="l" defTabSz="914400"/>
                      <a:r>
                        <a:rPr b="1" sz="2100">
                          <a:latin typeface="InkFree"/>
                          <a:ea typeface="InkFree"/>
                          <a:cs typeface="InkFree"/>
                          <a:sym typeface="InkFree"/>
                        </a:rPr>
                        <a:t>State: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none</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449608">
                <a:tc gridSpan="2">
                  <a:txBody>
                    <a:bodyPr/>
                    <a:lstStyle/>
                    <a:p>
                      <a:pPr defTabSz="914400"/>
                      <a:r>
                        <a:rPr b="1" sz="2100">
                          <a:latin typeface="InkFree"/>
                          <a:ea typeface="InkFree"/>
                          <a:cs typeface="InkFree"/>
                          <a:sym typeface="InkFree"/>
                        </a:rPr>
                        <a:t>Responsibilities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defTabSz="914400"/>
                      <a:r>
                        <a:rPr b="1" sz="2100">
                          <a:latin typeface="InkFree"/>
                          <a:ea typeface="InkFree"/>
                          <a:cs typeface="InkFree"/>
                          <a:sym typeface="InkFree"/>
                        </a:rPr>
                        <a:t>Collaborators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1094675">
                <a:tc gridSpan="2">
                  <a:txBody>
                    <a:bodyPr/>
                    <a:lstStyle/>
                    <a:p>
                      <a:pPr algn="l" defTabSz="914400"/>
                      <a:r>
                        <a:rPr b="1" sz="2100">
                          <a:latin typeface="InkFree"/>
                          <a:ea typeface="InkFree"/>
                          <a:cs typeface="InkFree"/>
                          <a:sym typeface="InkFree"/>
                        </a:rPr>
                        <a:t>Interface for classes that will sound an alarm</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TemperatureMonitor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1094675">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all implementations of IAlarm</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449608">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bl>
          </a:graphicData>
        </a:graphic>
      </p:graphicFrame>
      <p:graphicFrame>
        <p:nvGraphicFramePr>
          <p:cNvPr id="335" name="Table 8"/>
          <p:cNvGraphicFramePr/>
          <p:nvPr/>
        </p:nvGraphicFramePr>
        <p:xfrm>
          <a:off x="17238723" y="4256937"/>
          <a:ext cx="6070130" cy="370098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32510"/>
                <a:gridCol w="1732507"/>
                <a:gridCol w="2598761"/>
              </a:tblGrid>
              <a:tr h="837700">
                <a:tc>
                  <a:txBody>
                    <a:bodyPr/>
                    <a:lstStyle/>
                    <a:p>
                      <a:pPr algn="l" defTabSz="914400"/>
                      <a:r>
                        <a:rPr b="1" sz="2100">
                          <a:latin typeface="InkFree"/>
                          <a:ea typeface="InkFree"/>
                          <a:cs typeface="InkFree"/>
                          <a:sym typeface="InkFree"/>
                        </a:rPr>
                        <a:t>Class Name: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SensorLocationMap</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740640">
                <a:tc>
                  <a:txBody>
                    <a:bodyPr/>
                    <a:lstStyle/>
                    <a:p>
                      <a:pPr algn="l" defTabSz="914400"/>
                      <a:r>
                        <a:rPr b="1" sz="2100">
                          <a:latin typeface="InkFree"/>
                          <a:ea typeface="InkFree"/>
                          <a:cs typeface="InkFree"/>
                          <a:sym typeface="InkFree"/>
                        </a:rPr>
                        <a:t>State: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Map from Sensors to their Location</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418850">
                <a:tc gridSpan="2">
                  <a:txBody>
                    <a:bodyPr/>
                    <a:lstStyle/>
                    <a:p>
                      <a:pPr defTabSz="914400"/>
                      <a:r>
                        <a:rPr b="1" sz="2100">
                          <a:latin typeface="InkFree"/>
                          <a:ea typeface="InkFree"/>
                          <a:cs typeface="InkFree"/>
                          <a:sym typeface="InkFree"/>
                        </a:rPr>
                        <a:t>Responsibilities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defTabSz="914400"/>
                      <a:r>
                        <a:rPr b="1" sz="2100">
                          <a:latin typeface="InkFree"/>
                          <a:ea typeface="InkFree"/>
                          <a:cs typeface="InkFree"/>
                          <a:sym typeface="InkFree"/>
                        </a:rPr>
                        <a:t>Collaborators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859745">
                <a:tc gridSpan="2">
                  <a:txBody>
                    <a:bodyPr/>
                    <a:lstStyle/>
                    <a:p>
                      <a:pPr algn="l" defTabSz="914400"/>
                      <a:r>
                        <a:rPr b="1" sz="2100">
                          <a:latin typeface="InkFree"/>
                          <a:ea typeface="InkFree"/>
                          <a:cs typeface="InkFree"/>
                          <a:sym typeface="InkFree"/>
                        </a:rPr>
                        <a:t>Maintain the map from Sensors to their Location</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TemperatureMonitor</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41885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defRPr b="1" sz="2100">
                          <a:latin typeface="InkFree"/>
                          <a:ea typeface="InkFree"/>
                          <a:cs typeface="InkFree"/>
                          <a:sym typeface="InkFree"/>
                        </a:defRPr>
                      </a:pP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41885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bl>
          </a:graphicData>
        </a:graphic>
      </p:graphicFrame>
      <p:graphicFrame>
        <p:nvGraphicFramePr>
          <p:cNvPr id="336" name="Table 9"/>
          <p:cNvGraphicFramePr/>
          <p:nvPr/>
        </p:nvGraphicFramePr>
        <p:xfrm>
          <a:off x="17945420" y="8916629"/>
          <a:ext cx="4213234" cy="45590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01967"/>
                <a:gridCol w="1201965"/>
                <a:gridCol w="1802949"/>
              </a:tblGrid>
              <a:tr h="742844">
                <a:tc>
                  <a:txBody>
                    <a:bodyPr/>
                    <a:lstStyle/>
                    <a:p>
                      <a:pPr algn="l" defTabSz="914400"/>
                      <a:r>
                        <a:rPr b="1" sz="2100">
                          <a:latin typeface="InkFree"/>
                          <a:ea typeface="InkFree"/>
                          <a:cs typeface="InkFree"/>
                          <a:sym typeface="InkFree"/>
                        </a:rPr>
                        <a:t>Class Name: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FireAlarm</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1099409">
                <a:tc>
                  <a:txBody>
                    <a:bodyPr/>
                    <a:lstStyle/>
                    <a:p>
                      <a:pPr algn="l" defTabSz="914400"/>
                      <a:r>
                        <a:rPr b="1" sz="2100">
                          <a:latin typeface="InkFree"/>
                          <a:ea typeface="InkFree"/>
                          <a:cs typeface="InkFree"/>
                          <a:sym typeface="InkFree"/>
                        </a:rPr>
                        <a:t>State:</a:t>
                      </a:r>
                    </a:p>
                  </a:txBody>
                  <a:tcPr marL="4763" marR="4763" marT="4763" marB="4763" anchor="t" anchorCtr="0" horzOverflow="overflow">
                    <a:lnL w="6350">
                      <a:solidFill>
                        <a:srgbClr val="000000"/>
                      </a:solidFill>
                    </a:lnL>
                    <a:lnR w="12700">
                      <a:miter lim="400000"/>
                    </a:lnR>
                    <a:lnT w="6350">
                      <a:solidFill>
                        <a:srgbClr val="000000"/>
                      </a:solidFill>
                    </a:lnT>
                    <a:lnB w="6350">
                      <a:solidFill>
                        <a:srgbClr val="000000"/>
                      </a:solidFill>
                    </a:lnB>
                  </a:tcPr>
                </a:tc>
                <a:tc gridSpan="2">
                  <a:txBody>
                    <a:bodyPr/>
                    <a:lstStyle/>
                    <a:p>
                      <a:pPr algn="l" defTabSz="914400"/>
                      <a:r>
                        <a:rPr b="1" sz="2100">
                          <a:latin typeface="InkFree"/>
                          <a:ea typeface="InkFree"/>
                          <a:cs typeface="InkFree"/>
                          <a:sym typeface="InkFree"/>
                        </a:rPr>
                        <a:t>socket for communicating with Fire Dept</a:t>
                      </a:r>
                    </a:p>
                  </a:txBody>
                  <a:tcPr marL="4763" marR="4763" marT="4763" marB="4763" anchor="t" anchorCtr="0" horzOverflow="overflow">
                    <a:lnL w="12700">
                      <a:miter lim="400000"/>
                    </a:lnL>
                    <a:lnR w="6350">
                      <a:solidFill>
                        <a:srgbClr val="000000"/>
                      </a:solidFill>
                    </a:lnR>
                    <a:lnT w="6350">
                      <a:solidFill>
                        <a:srgbClr val="000000"/>
                      </a:solidFill>
                    </a:lnT>
                    <a:lnB w="6350">
                      <a:solidFill>
                        <a:srgbClr val="000000"/>
                      </a:solidFill>
                    </a:lnB>
                  </a:tcPr>
                </a:tc>
                <a:tc hMerge="1">
                  <a:tcPr/>
                </a:tc>
              </a:tr>
              <a:tr h="481861">
                <a:tc gridSpan="2">
                  <a:txBody>
                    <a:bodyPr/>
                    <a:lstStyle/>
                    <a:p>
                      <a:pPr defTabSz="914400"/>
                      <a:r>
                        <a:rPr b="1" sz="2100">
                          <a:latin typeface="InkFree"/>
                          <a:ea typeface="InkFree"/>
                          <a:cs typeface="InkFree"/>
                          <a:sym typeface="InkFree"/>
                        </a:rPr>
                        <a:t>Responsibilities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defTabSz="914400"/>
                      <a:r>
                        <a:rPr b="1" sz="2100">
                          <a:latin typeface="InkFree"/>
                          <a:ea typeface="InkFree"/>
                          <a:cs typeface="InkFree"/>
                          <a:sym typeface="InkFree"/>
                        </a:rPr>
                        <a:t>Collaborators</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742844">
                <a:tc gridSpan="2">
                  <a:txBody>
                    <a:bodyPr/>
                    <a:lstStyle/>
                    <a:p>
                      <a:pPr algn="l" defTabSz="914400"/>
                      <a:r>
                        <a:rPr b="1" sz="2100">
                          <a:latin typeface="InkFree"/>
                          <a:ea typeface="InkFree"/>
                          <a:cs typeface="InkFree"/>
                          <a:sym typeface="InkFree"/>
                        </a:rPr>
                        <a:t>when sounded, call the FireDept</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IFireDept</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1099409">
                <a:tc gridSpan="2">
                  <a:txBody>
                    <a:bodyPr/>
                    <a:lstStyle/>
                    <a:p>
                      <a:pPr algn="l" defTabSz="914400"/>
                      <a:r>
                        <a:rPr b="1" sz="2100">
                          <a:latin typeface="InkFree"/>
                          <a:ea typeface="InkFree"/>
                          <a:cs typeface="InkFree"/>
                          <a:sym typeface="InkFree"/>
                        </a:rPr>
                        <a:t>when FireDept responds, turn off alarm</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r h="386280">
                <a:tc gridSpan="2">
                  <a:txBody>
                    <a:bodyPr/>
                    <a:lstStyle/>
                    <a:p>
                      <a:pPr algn="l" defTabSz="914400"/>
                      <a:r>
                        <a:rPr b="1" sz="2100">
                          <a:latin typeface="InkFree"/>
                          <a:ea typeface="InkFree"/>
                          <a:cs typeface="InkFree"/>
                          <a:sym typeface="InkFree"/>
                        </a:rPr>
                        <a:t> </a:t>
                      </a:r>
                    </a:p>
                  </a:txBody>
                  <a:tcPr marL="4763" marR="4763" marT="4763" marB="4763" anchor="b" anchorCtr="0" horzOverflow="overflow">
                    <a:lnL w="6350">
                      <a:solidFill>
                        <a:srgbClr val="000000"/>
                      </a:solidFill>
                    </a:lnL>
                    <a:lnR w="6350">
                      <a:solidFill>
                        <a:srgbClr val="000000"/>
                      </a:solidFill>
                    </a:lnR>
                    <a:lnT w="6350">
                      <a:solidFill>
                        <a:srgbClr val="000000"/>
                      </a:solidFill>
                    </a:lnT>
                    <a:lnB w="6350">
                      <a:solidFill>
                        <a:srgbClr val="000000"/>
                      </a:solidFill>
                    </a:lnB>
                  </a:tcPr>
                </a:tc>
                <a:tc hMerge="1">
                  <a:tcPr/>
                </a:tc>
                <a:tc>
                  <a:txBody>
                    <a:bodyPr/>
                    <a:lstStyle/>
                    <a:p>
                      <a:pPr algn="l" defTabSz="914400"/>
                      <a:r>
                        <a:rPr b="1" sz="2100">
                          <a:latin typeface="InkFree"/>
                          <a:ea typeface="InkFree"/>
                          <a:cs typeface="InkFree"/>
                          <a:sym typeface="InkFree"/>
                        </a:rPr>
                        <a:t> </a:t>
                      </a:r>
                    </a:p>
                  </a:txBody>
                  <a:tcPr marL="4763" marR="4763" marT="4763" marB="4763" anchor="t" anchorCtr="0" horzOverflow="overflow">
                    <a:lnL w="6350">
                      <a:solidFill>
                        <a:srgbClr val="000000"/>
                      </a:solidFill>
                    </a:lnL>
                    <a:lnR w="6350">
                      <a:solidFill>
                        <a:srgbClr val="000000"/>
                      </a:solidFill>
                    </a:lnR>
                    <a:lnT w="6350">
                      <a:solidFill>
                        <a:srgbClr val="000000"/>
                      </a:solidFill>
                    </a:lnT>
                    <a:lnB w="6350">
                      <a:solidFill>
                        <a:srgbClr val="000000"/>
                      </a:solidFill>
                    </a:lnB>
                  </a:tcPr>
                </a:tc>
              </a:tr>
            </a:tbl>
          </a:graphicData>
        </a:graphic>
      </p:graphicFrame>
      <p:sp>
        <p:nvSpPr>
          <p:cNvPr id="341" name="Straight Connector 11"/>
          <p:cNvSpPr/>
          <p:nvPr/>
        </p:nvSpPr>
        <p:spPr>
          <a:xfrm>
            <a:off x="15868417" y="6185370"/>
            <a:ext cx="1344907" cy="35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31750">
            <a:solidFill>
              <a:srgbClr val="000000"/>
            </a:solidFill>
            <a:miter/>
          </a:ln>
        </p:spPr>
        <p:txBody>
          <a:bodyPr/>
          <a:lstStyle/>
          <a:p>
            <a:pPr/>
          </a:p>
        </p:txBody>
      </p:sp>
      <p:sp>
        <p:nvSpPr>
          <p:cNvPr id="342" name="Straight Connector 13"/>
          <p:cNvSpPr/>
          <p:nvPr/>
        </p:nvSpPr>
        <p:spPr>
          <a:xfrm>
            <a:off x="14961275" y="11065606"/>
            <a:ext cx="2958746" cy="72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31750">
            <a:solidFill>
              <a:srgbClr val="000000"/>
            </a:solidFill>
            <a:miter/>
          </a:ln>
        </p:spPr>
        <p:txBody>
          <a:bodyPr/>
          <a:lstStyle/>
          <a:p>
            <a:pPr/>
          </a:p>
        </p:txBody>
      </p:sp>
      <p:sp>
        <p:nvSpPr>
          <p:cNvPr id="343" name="Straight Connector 14"/>
          <p:cNvSpPr/>
          <p:nvPr/>
        </p:nvSpPr>
        <p:spPr>
          <a:xfrm>
            <a:off x="7619931" y="6829560"/>
            <a:ext cx="1352387" cy="203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31750">
            <a:solidFill>
              <a:srgbClr val="000000"/>
            </a:solidFill>
            <a:miter/>
          </a:ln>
        </p:spPr>
        <p:txBody>
          <a:bodyPr/>
          <a:lstStyle/>
          <a:p>
            <a:pPr/>
          </a:p>
        </p:txBody>
      </p:sp>
      <p:sp>
        <p:nvSpPr>
          <p:cNvPr id="344" name="Straight Connector 15"/>
          <p:cNvSpPr/>
          <p:nvPr/>
        </p:nvSpPr>
        <p:spPr>
          <a:xfrm>
            <a:off x="12425597" y="8115223"/>
            <a:ext cx="1878" cy="647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31750">
            <a:solidFill>
              <a:srgbClr val="000000"/>
            </a:solidFill>
            <a:miter/>
          </a:ln>
        </p:spPr>
        <p:txBody>
          <a:bodyP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Zoom Mechanics"/>
          <p:cNvSpPr txBox="1"/>
          <p:nvPr>
            <p:ph type="title"/>
          </p:nvPr>
        </p:nvSpPr>
        <p:spPr>
          <a:prstGeom prst="rect">
            <a:avLst/>
          </a:prstGeom>
        </p:spPr>
        <p:txBody>
          <a:bodyPr/>
          <a:lstStyle/>
          <a:p>
            <a:pPr/>
            <a:r>
              <a:t>Zoom Mechanics</a:t>
            </a:r>
          </a:p>
        </p:txBody>
      </p:sp>
      <p:sp>
        <p:nvSpPr>
          <p:cNvPr id="149" name="Slide Subtitle"/>
          <p:cNvSpPr txBox="1"/>
          <p:nvPr>
            <p:ph type="body" idx="21"/>
          </p:nvPr>
        </p:nvSpPr>
        <p:spPr>
          <a:prstGeom prst="rect">
            <a:avLst/>
          </a:prstGeom>
        </p:spPr>
        <p:txBody>
          <a:bodyPr/>
          <a:lstStyle/>
          <a:p>
            <a:pPr/>
          </a:p>
        </p:txBody>
      </p:sp>
      <p:sp>
        <p:nvSpPr>
          <p:cNvPr id="150" name="Recording: This meeting is being recorded…"/>
          <p:cNvSpPr txBox="1"/>
          <p:nvPr>
            <p:ph type="body" idx="1"/>
          </p:nvPr>
        </p:nvSpPr>
        <p:spPr>
          <a:prstGeom prst="rect">
            <a:avLst/>
          </a:prstGeom>
        </p:spPr>
        <p:txBody>
          <a:bodyPr/>
          <a:lstStyle/>
          <a:p>
            <a:pPr marL="457200" indent="-457200" defTabSz="1828754">
              <a:spcBef>
                <a:spcPts val="3300"/>
              </a:spcBef>
              <a:defRPr sz="3600"/>
            </a:pPr>
            <a:r>
              <a:t>Recording: This meeting is being recorded</a:t>
            </a:r>
          </a:p>
          <a:p>
            <a:pPr marL="457200" indent="-457200" defTabSz="1828754">
              <a:spcBef>
                <a:spcPts val="3300"/>
              </a:spcBef>
              <a:defRPr sz="3600"/>
            </a:pPr>
            <a:r>
              <a:t>If you feel comfortable having your camera on, please do so! If not: a photo?</a:t>
            </a:r>
          </a:p>
          <a:p>
            <a:pPr marL="457200" indent="-457200" defTabSz="1828754">
              <a:spcBef>
                <a:spcPts val="3300"/>
              </a:spcBef>
              <a:defRPr sz="3600"/>
            </a:pPr>
            <a:r>
              <a:t>I can see the zoom chat while lecturing, slack while you’re in breakout rooms</a:t>
            </a:r>
          </a:p>
          <a:p>
            <a:pPr marL="457200" indent="-457200" defTabSz="1828754">
              <a:spcBef>
                <a:spcPts val="3300"/>
              </a:spcBef>
              <a:defRPr sz="3600"/>
            </a:pPr>
            <a:r>
              <a:t>If you have a question or comment, please either:</a:t>
            </a:r>
          </a:p>
          <a:p>
            <a:pPr lvl="1" marL="914400" indent="-457200" defTabSz="1828754">
              <a:spcBef>
                <a:spcPts val="3300"/>
              </a:spcBef>
              <a:defRPr sz="3600"/>
            </a:pPr>
            <a:r>
              <a:t>“Raise hand” - I will call on you</a:t>
            </a:r>
          </a:p>
          <a:p>
            <a:pPr lvl="1" marL="914400" indent="-457200" defTabSz="1828754">
              <a:spcBef>
                <a:spcPts val="3300"/>
              </a:spcBef>
              <a:defRPr sz="3600"/>
            </a:pPr>
            <a:r>
              <a:t>Write “Q: &lt;my question&gt;” in chat - I will answer</a:t>
            </a:r>
            <a:br/>
            <a:r>
              <a:t>   your question, and might mention your name and ask you</a:t>
            </a:r>
            <a:br/>
            <a:r>
              <a:t>   a follow-up to make sure your question is addressed</a:t>
            </a:r>
          </a:p>
          <a:p>
            <a:pPr lvl="1" marL="914400" indent="-457200" defTabSz="1828754">
              <a:spcBef>
                <a:spcPts val="3300"/>
              </a:spcBef>
              <a:defRPr sz="3600"/>
            </a:pPr>
            <a:r>
              <a:t>Write “SQ: &lt;my question&gt;” in chat - I will answer</a:t>
            </a:r>
            <a:br/>
            <a:r>
              <a:t>   your question, and not mention your name or expect you to</a:t>
            </a:r>
            <a:br/>
            <a:r>
              <a:t>   respond verbally</a:t>
            </a:r>
          </a:p>
        </p:txBody>
      </p:sp>
      <p:pic>
        <p:nvPicPr>
          <p:cNvPr id="151" name="IMG_5632.jpeg" descr="IMG_5632.jpeg"/>
          <p:cNvPicPr>
            <a:picLocks noChangeAspect="1"/>
          </p:cNvPicPr>
          <p:nvPr/>
        </p:nvPicPr>
        <p:blipFill>
          <a:blip r:embed="rId2">
            <a:extLst/>
          </a:blip>
          <a:stretch>
            <a:fillRect/>
          </a:stretch>
        </p:blipFill>
        <p:spPr>
          <a:xfrm>
            <a:off x="16548003" y="8143606"/>
            <a:ext cx="7063663" cy="5297747"/>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UML Class Diagrams"/>
          <p:cNvSpPr txBox="1"/>
          <p:nvPr>
            <p:ph type="title"/>
          </p:nvPr>
        </p:nvSpPr>
        <p:spPr>
          <a:prstGeom prst="rect">
            <a:avLst/>
          </a:prstGeom>
        </p:spPr>
        <p:txBody>
          <a:bodyPr/>
          <a:lstStyle/>
          <a:p>
            <a:pPr/>
            <a:r>
              <a:t>UML Class Diagrams</a:t>
            </a:r>
          </a:p>
        </p:txBody>
      </p:sp>
      <p:sp>
        <p:nvSpPr>
          <p:cNvPr id="349" name="Slide Subtitle"/>
          <p:cNvSpPr txBox="1"/>
          <p:nvPr>
            <p:ph type="body" idx="21"/>
          </p:nvPr>
        </p:nvSpPr>
        <p:spPr>
          <a:prstGeom prst="rect">
            <a:avLst/>
          </a:prstGeom>
        </p:spPr>
        <p:txBody>
          <a:bodyPr/>
          <a:lstStyle/>
          <a:p>
            <a:pPr/>
          </a:p>
        </p:txBody>
      </p:sp>
      <p:sp>
        <p:nvSpPr>
          <p:cNvPr id="350" name="Graphically shows relationships between entities…"/>
          <p:cNvSpPr txBox="1"/>
          <p:nvPr>
            <p:ph type="body" sz="half" idx="1"/>
          </p:nvPr>
        </p:nvSpPr>
        <p:spPr>
          <a:xfrm>
            <a:off x="1206500" y="4248504"/>
            <a:ext cx="12445021" cy="8256012"/>
          </a:xfrm>
          <a:prstGeom prst="rect">
            <a:avLst/>
          </a:prstGeom>
        </p:spPr>
        <p:txBody>
          <a:bodyPr/>
          <a:lstStyle/>
          <a:p>
            <a:pPr/>
            <a:r>
              <a:t>Graphically shows relationships between entities</a:t>
            </a:r>
          </a:p>
          <a:p>
            <a:pPr/>
            <a:r>
              <a:t>Not necessarily a 1:1 correspondence to code: good for domain modeling</a:t>
            </a:r>
          </a:p>
          <a:p>
            <a:pPr/>
            <a:r>
              <a:t>Example: reporting on compact disc sales</a:t>
            </a:r>
          </a:p>
        </p:txBody>
      </p:sp>
      <p:pic>
        <p:nvPicPr>
          <p:cNvPr id="351" name="2772_fig3.png" descr="2772_fig3.png"/>
          <p:cNvPicPr>
            <a:picLocks noChangeAspect="1"/>
          </p:cNvPicPr>
          <p:nvPr/>
        </p:nvPicPr>
        <p:blipFill>
          <a:blip r:embed="rId3">
            <a:extLst/>
          </a:blip>
          <a:stretch>
            <a:fillRect/>
          </a:stretch>
        </p:blipFill>
        <p:spPr>
          <a:xfrm>
            <a:off x="13423900" y="8763000"/>
            <a:ext cx="9566275" cy="365601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UML Class Diagrams"/>
          <p:cNvSpPr txBox="1"/>
          <p:nvPr>
            <p:ph type="title"/>
          </p:nvPr>
        </p:nvSpPr>
        <p:spPr>
          <a:prstGeom prst="rect">
            <a:avLst/>
          </a:prstGeom>
        </p:spPr>
        <p:txBody>
          <a:bodyPr/>
          <a:lstStyle/>
          <a:p>
            <a:pPr/>
            <a:r>
              <a:t>UML Class Diagrams</a:t>
            </a:r>
          </a:p>
        </p:txBody>
      </p:sp>
      <p:sp>
        <p:nvSpPr>
          <p:cNvPr id="356" name="Slide Subtitle"/>
          <p:cNvSpPr txBox="1"/>
          <p:nvPr>
            <p:ph type="body" idx="21"/>
          </p:nvPr>
        </p:nvSpPr>
        <p:spPr>
          <a:prstGeom prst="rect">
            <a:avLst/>
          </a:prstGeom>
        </p:spPr>
        <p:txBody>
          <a:bodyPr/>
          <a:lstStyle/>
          <a:p>
            <a:pPr/>
          </a:p>
        </p:txBody>
      </p:sp>
      <p:sp>
        <p:nvSpPr>
          <p:cNvPr id="357" name="Indicate relationships using different kind of arrows:…"/>
          <p:cNvSpPr txBox="1"/>
          <p:nvPr>
            <p:ph type="body" sz="half" idx="1"/>
          </p:nvPr>
        </p:nvSpPr>
        <p:spPr>
          <a:xfrm>
            <a:off x="1206500" y="4248504"/>
            <a:ext cx="12445021" cy="8256012"/>
          </a:xfrm>
          <a:prstGeom prst="rect">
            <a:avLst/>
          </a:prstGeom>
        </p:spPr>
        <p:txBody>
          <a:bodyPr/>
          <a:lstStyle/>
          <a:p>
            <a:pPr/>
            <a:r>
              <a:t>Indicate relationships using different kind of arrows:</a:t>
            </a:r>
          </a:p>
          <a:p>
            <a:pPr lvl="1"/>
            <a:r>
              <a:t>Generalization (is a)</a:t>
            </a:r>
          </a:p>
          <a:p>
            <a:pPr lvl="1"/>
            <a:r>
              <a:t>Association (has a)</a:t>
            </a:r>
          </a:p>
        </p:txBody>
      </p:sp>
      <p:pic>
        <p:nvPicPr>
          <p:cNvPr id="358" name="2772_fig3.png" descr="2772_fig3.png"/>
          <p:cNvPicPr>
            <a:picLocks noChangeAspect="1"/>
          </p:cNvPicPr>
          <p:nvPr/>
        </p:nvPicPr>
        <p:blipFill>
          <a:blip r:embed="rId3">
            <a:extLst/>
          </a:blip>
          <a:stretch>
            <a:fillRect/>
          </a:stretch>
        </p:blipFill>
        <p:spPr>
          <a:xfrm>
            <a:off x="13423900" y="8763000"/>
            <a:ext cx="9566275" cy="3656013"/>
          </a:xfrm>
          <a:prstGeom prst="rect">
            <a:avLst/>
          </a:prstGeom>
          <a:ln w="12700">
            <a:miter lim="400000"/>
          </a:ln>
        </p:spPr>
      </p:pic>
      <p:sp>
        <p:nvSpPr>
          <p:cNvPr id="359" name="Generalization"/>
          <p:cNvSpPr txBox="1"/>
          <p:nvPr/>
        </p:nvSpPr>
        <p:spPr>
          <a:xfrm>
            <a:off x="14898370" y="9710825"/>
            <a:ext cx="1578209"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1800">
                <a:solidFill>
                  <a:srgbClr val="000000"/>
                </a:solidFill>
                <a:latin typeface="Arial"/>
                <a:ea typeface="Arial"/>
                <a:cs typeface="Arial"/>
                <a:sym typeface="Arial"/>
              </a:defRPr>
            </a:lvl1pPr>
          </a:lstStyle>
          <a:p>
            <a:pPr/>
            <a:r>
              <a:t>Generalization</a:t>
            </a:r>
          </a:p>
        </p:txBody>
      </p:sp>
      <p:sp>
        <p:nvSpPr>
          <p:cNvPr id="360" name="One-way…"/>
          <p:cNvSpPr txBox="1"/>
          <p:nvPr/>
        </p:nvSpPr>
        <p:spPr>
          <a:xfrm>
            <a:off x="15952470" y="10968125"/>
            <a:ext cx="1247810"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sz="1800">
                <a:solidFill>
                  <a:srgbClr val="000000"/>
                </a:solidFill>
                <a:latin typeface="Arial"/>
                <a:ea typeface="Arial"/>
                <a:cs typeface="Arial"/>
                <a:sym typeface="Arial"/>
              </a:defRPr>
            </a:pPr>
            <a:r>
              <a:t>One-way</a:t>
            </a:r>
          </a:p>
          <a:p>
            <a:pPr algn="l" defTabSz="914400">
              <a:defRPr sz="1800">
                <a:solidFill>
                  <a:srgbClr val="000000"/>
                </a:solidFill>
                <a:latin typeface="Arial"/>
                <a:ea typeface="Arial"/>
                <a:cs typeface="Arial"/>
                <a:sym typeface="Arial"/>
              </a:defRPr>
            </a:pPr>
            <a:r>
              <a:t>association</a:t>
            </a:r>
          </a:p>
        </p:txBody>
      </p:sp>
      <p:sp>
        <p:nvSpPr>
          <p:cNvPr id="361" name="Two-way…"/>
          <p:cNvSpPr txBox="1"/>
          <p:nvPr/>
        </p:nvSpPr>
        <p:spPr>
          <a:xfrm>
            <a:off x="19667219" y="10968125"/>
            <a:ext cx="1247811"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sz="1800">
                <a:solidFill>
                  <a:srgbClr val="000000"/>
                </a:solidFill>
                <a:latin typeface="Arial"/>
                <a:ea typeface="Arial"/>
                <a:cs typeface="Arial"/>
                <a:sym typeface="Arial"/>
              </a:defRPr>
            </a:pPr>
            <a:r>
              <a:t>Two-way</a:t>
            </a:r>
          </a:p>
          <a:p>
            <a:pPr algn="l" defTabSz="914400">
              <a:defRPr sz="1800">
                <a:solidFill>
                  <a:srgbClr val="000000"/>
                </a:solidFill>
                <a:latin typeface="Arial"/>
                <a:ea typeface="Arial"/>
                <a:cs typeface="Arial"/>
                <a:sym typeface="Arial"/>
              </a:defRPr>
            </a:pPr>
            <a:r>
              <a:t>association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Rectangle 1"/>
          <p:cNvSpPr txBox="1"/>
          <p:nvPr>
            <p:ph type="title"/>
          </p:nvPr>
        </p:nvSpPr>
        <p:spPr>
          <a:prstGeom prst="rect">
            <a:avLst/>
          </a:prstGeom>
        </p:spPr>
        <p:txBody>
          <a:bodyPr/>
          <a:lstStyle/>
          <a:p>
            <a:pPr/>
            <a:r>
              <a:t>UML Class Diagrams:  Cardinality</a:t>
            </a:r>
          </a:p>
        </p:txBody>
      </p:sp>
      <p:sp>
        <p:nvSpPr>
          <p:cNvPr id="366" name="Slide Subtitle"/>
          <p:cNvSpPr txBox="1"/>
          <p:nvPr>
            <p:ph type="body" idx="21"/>
          </p:nvPr>
        </p:nvSpPr>
        <p:spPr>
          <a:prstGeom prst="rect">
            <a:avLst/>
          </a:prstGeom>
        </p:spPr>
        <p:txBody>
          <a:bodyPr/>
          <a:lstStyle/>
          <a:p>
            <a:pPr/>
          </a:p>
        </p:txBody>
      </p:sp>
      <p:grpSp>
        <p:nvGrpSpPr>
          <p:cNvPr id="438" name="Group 3"/>
          <p:cNvGrpSpPr/>
          <p:nvPr/>
        </p:nvGrpSpPr>
        <p:grpSpPr>
          <a:xfrm>
            <a:off x="4106168" y="4056310"/>
            <a:ext cx="17741057" cy="7503171"/>
            <a:chOff x="0" y="0"/>
            <a:chExt cx="17741056" cy="7503168"/>
          </a:xfrm>
        </p:grpSpPr>
        <p:grpSp>
          <p:nvGrpSpPr>
            <p:cNvPr id="384" name="Group 4"/>
            <p:cNvGrpSpPr/>
            <p:nvPr/>
          </p:nvGrpSpPr>
          <p:grpSpPr>
            <a:xfrm>
              <a:off x="0" y="-1"/>
              <a:ext cx="17741057" cy="1196416"/>
              <a:chOff x="0" y="0"/>
              <a:chExt cx="17741056" cy="1196414"/>
            </a:xfrm>
          </p:grpSpPr>
          <p:sp>
            <p:nvSpPr>
              <p:cNvPr id="367" name="Text Box 5"/>
              <p:cNvSpPr txBox="1"/>
              <p:nvPr/>
            </p:nvSpPr>
            <p:spPr>
              <a:xfrm>
                <a:off x="7232728" y="-1"/>
                <a:ext cx="10508329" cy="992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p>
                <a:pPr algn="l" defTabSz="642937">
                  <a:defRPr sz="2800">
                    <a:solidFill>
                      <a:srgbClr val="493F34"/>
                    </a:solidFill>
                    <a:latin typeface="Helvetica"/>
                    <a:ea typeface="Helvetica"/>
                    <a:cs typeface="Helvetica"/>
                    <a:sym typeface="Helvetica"/>
                  </a:defRPr>
                </a:pPr>
                <a:r>
                  <a:t>Any given instructor teaches </a:t>
                </a:r>
                <a:r>
                  <a:rPr u="sng"/>
                  <a:t>1 course.  </a:t>
                </a:r>
                <a:br>
                  <a:rPr u="sng"/>
                </a:br>
                <a:r>
                  <a:t>Any given course is associated with </a:t>
                </a:r>
                <a:r>
                  <a:rPr u="sng"/>
                  <a:t>one instructor.</a:t>
                </a:r>
              </a:p>
            </p:txBody>
          </p:sp>
          <p:grpSp>
            <p:nvGrpSpPr>
              <p:cNvPr id="383" name="Group 6"/>
              <p:cNvGrpSpPr/>
              <p:nvPr/>
            </p:nvGrpSpPr>
            <p:grpSpPr>
              <a:xfrm>
                <a:off x="0" y="35104"/>
                <a:ext cx="6057409" cy="1161311"/>
                <a:chOff x="0" y="0"/>
                <a:chExt cx="6057408" cy="1161310"/>
              </a:xfrm>
            </p:grpSpPr>
            <p:grpSp>
              <p:nvGrpSpPr>
                <p:cNvPr id="381" name="Group 7"/>
                <p:cNvGrpSpPr/>
                <p:nvPr/>
              </p:nvGrpSpPr>
              <p:grpSpPr>
                <a:xfrm>
                  <a:off x="0" y="0"/>
                  <a:ext cx="6057409" cy="1161311"/>
                  <a:chOff x="0" y="0"/>
                  <a:chExt cx="6057408" cy="1161310"/>
                </a:xfrm>
              </p:grpSpPr>
              <p:grpSp>
                <p:nvGrpSpPr>
                  <p:cNvPr id="372" name="Group 8"/>
                  <p:cNvGrpSpPr/>
                  <p:nvPr/>
                </p:nvGrpSpPr>
                <p:grpSpPr>
                  <a:xfrm>
                    <a:off x="0" y="20861"/>
                    <a:ext cx="1815136" cy="1140450"/>
                    <a:chOff x="0" y="0"/>
                    <a:chExt cx="1815135" cy="1140448"/>
                  </a:xfrm>
                </p:grpSpPr>
                <p:grpSp>
                  <p:nvGrpSpPr>
                    <p:cNvPr id="370" name="Group 9"/>
                    <p:cNvGrpSpPr/>
                    <p:nvPr/>
                  </p:nvGrpSpPr>
                  <p:grpSpPr>
                    <a:xfrm>
                      <a:off x="1" y="-1"/>
                      <a:ext cx="1815135" cy="570226"/>
                      <a:chOff x="0" y="0"/>
                      <a:chExt cx="1815134" cy="570224"/>
                    </a:xfrm>
                  </p:grpSpPr>
                  <p:sp>
                    <p:nvSpPr>
                      <p:cNvPr id="368" name="Rectangle 10"/>
                      <p:cNvSpPr/>
                      <p:nvPr/>
                    </p:nvSpPr>
                    <p:spPr>
                      <a:xfrm>
                        <a:off x="-1"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369" name="Text Box 11"/>
                      <p:cNvSpPr txBox="1"/>
                      <p:nvPr/>
                    </p:nvSpPr>
                    <p:spPr>
                      <a:xfrm>
                        <a:off x="-1" y="91208"/>
                        <a:ext cx="1815136" cy="387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800">
                            <a:solidFill>
                              <a:srgbClr val="615445"/>
                            </a:solidFill>
                            <a:latin typeface="Arial"/>
                            <a:ea typeface="Arial"/>
                            <a:cs typeface="Arial"/>
                            <a:sym typeface="Arial"/>
                          </a:defRPr>
                        </a:lvl1pPr>
                      </a:lstStyle>
                      <a:p>
                        <a:pPr/>
                        <a:r>
                          <a:t>Instructor</a:t>
                        </a:r>
                      </a:p>
                    </p:txBody>
                  </p:sp>
                </p:grpSp>
                <p:sp>
                  <p:nvSpPr>
                    <p:cNvPr id="371" name="Rectangle 12"/>
                    <p:cNvSpPr/>
                    <p:nvPr/>
                  </p:nvSpPr>
                  <p:spPr>
                    <a:xfrm>
                      <a:off x="-1" y="570224"/>
                      <a:ext cx="1815136"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grpSp>
                <p:nvGrpSpPr>
                  <p:cNvPr id="377" name="Group 13"/>
                  <p:cNvGrpSpPr/>
                  <p:nvPr/>
                </p:nvGrpSpPr>
                <p:grpSpPr>
                  <a:xfrm>
                    <a:off x="4242271" y="0"/>
                    <a:ext cx="1815138" cy="1140448"/>
                    <a:chOff x="0" y="0"/>
                    <a:chExt cx="1815136" cy="1140447"/>
                  </a:xfrm>
                </p:grpSpPr>
                <p:grpSp>
                  <p:nvGrpSpPr>
                    <p:cNvPr id="375" name="Group 14"/>
                    <p:cNvGrpSpPr/>
                    <p:nvPr/>
                  </p:nvGrpSpPr>
                  <p:grpSpPr>
                    <a:xfrm>
                      <a:off x="1" y="0"/>
                      <a:ext cx="1815136" cy="570225"/>
                      <a:chOff x="0" y="0"/>
                      <a:chExt cx="1815135" cy="570224"/>
                    </a:xfrm>
                  </p:grpSpPr>
                  <p:sp>
                    <p:nvSpPr>
                      <p:cNvPr id="373" name="Rectangle 15"/>
                      <p:cNvSpPr/>
                      <p:nvPr/>
                    </p:nvSpPr>
                    <p:spPr>
                      <a:xfrm>
                        <a:off x="0"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374" name="Text Box 16"/>
                      <p:cNvSpPr txBox="1"/>
                      <p:nvPr/>
                    </p:nvSpPr>
                    <p:spPr>
                      <a:xfrm>
                        <a:off x="0" y="109842"/>
                        <a:ext cx="1815136"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600">
                            <a:solidFill>
                              <a:srgbClr val="615445"/>
                            </a:solidFill>
                            <a:latin typeface="Arial"/>
                            <a:ea typeface="Arial"/>
                            <a:cs typeface="Arial"/>
                            <a:sym typeface="Arial"/>
                          </a:defRPr>
                        </a:lvl1pPr>
                      </a:lstStyle>
                      <a:p>
                        <a:pPr/>
                        <a:r>
                          <a:t>Course</a:t>
                        </a:r>
                      </a:p>
                    </p:txBody>
                  </p:sp>
                </p:grpSp>
                <p:sp>
                  <p:nvSpPr>
                    <p:cNvPr id="376" name="Rectangle 17"/>
                    <p:cNvSpPr/>
                    <p:nvPr/>
                  </p:nvSpPr>
                  <p:spPr>
                    <a:xfrm>
                      <a:off x="-1" y="570223"/>
                      <a:ext cx="1815137"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sp>
                <p:nvSpPr>
                  <p:cNvPr id="378" name="Line 18"/>
                  <p:cNvSpPr/>
                  <p:nvPr/>
                </p:nvSpPr>
                <p:spPr>
                  <a:xfrm flipH="1" flipV="1">
                    <a:off x="1815135" y="570224"/>
                    <a:ext cx="2385414" cy="20864"/>
                  </a:xfrm>
                  <a:prstGeom prst="line">
                    <a:avLst/>
                  </a:prstGeom>
                  <a:noFill/>
                  <a:ln w="3175" cap="flat">
                    <a:solidFill>
                      <a:srgbClr val="615445"/>
                    </a:solidFill>
                    <a:prstDash val="solid"/>
                    <a:round/>
                  </a:ln>
                  <a:effectLst>
                    <a:outerShdw sx="100000" sy="100000" kx="0" ky="0" algn="b" rotWithShape="0" blurRad="50800" dist="25400" dir="5400000">
                      <a:srgbClr val="000000">
                        <a:alpha val="37999"/>
                      </a:srgbClr>
                    </a:outerShdw>
                  </a:effectLst>
                </p:spPr>
                <p:txBody>
                  <a:bodyPr wrap="square" lIns="64292" tIns="64292" rIns="64292" bIns="64292" numCol="1" anchor="t">
                    <a:noAutofit/>
                  </a:bodyPr>
                  <a:lstStyle/>
                  <a:p>
                    <a:pPr defTabSz="821531">
                      <a:defRPr sz="5000">
                        <a:solidFill>
                          <a:srgbClr val="000000"/>
                        </a:solidFill>
                        <a:latin typeface="Helvetica Neue Light"/>
                        <a:ea typeface="Helvetica Neue Light"/>
                        <a:cs typeface="Helvetica Neue Light"/>
                        <a:sym typeface="Helvetica Neue Light"/>
                      </a:defRPr>
                    </a:pPr>
                  </a:p>
                </p:txBody>
              </p:sp>
              <p:sp>
                <p:nvSpPr>
                  <p:cNvPr id="379" name="Text Box 19"/>
                  <p:cNvSpPr txBox="1"/>
                  <p:nvPr/>
                </p:nvSpPr>
                <p:spPr>
                  <a:xfrm>
                    <a:off x="1815135" y="611948"/>
                    <a:ext cx="339662"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a:t>
                    </a:r>
                  </a:p>
                </p:txBody>
              </p:sp>
              <p:sp>
                <p:nvSpPr>
                  <p:cNvPr id="380" name="Text Box 20"/>
                  <p:cNvSpPr txBox="1"/>
                  <p:nvPr/>
                </p:nvSpPr>
                <p:spPr>
                  <a:xfrm>
                    <a:off x="3685902" y="611948"/>
                    <a:ext cx="339662"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a:t>
                    </a:r>
                  </a:p>
                </p:txBody>
              </p:sp>
            </p:grpSp>
            <p:sp>
              <p:nvSpPr>
                <p:cNvPr id="382" name="Text Box 21"/>
                <p:cNvSpPr txBox="1"/>
                <p:nvPr/>
              </p:nvSpPr>
              <p:spPr>
                <a:xfrm>
                  <a:off x="2402707" y="78231"/>
                  <a:ext cx="1352288" cy="350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teaches ► </a:t>
                  </a:r>
                </a:p>
              </p:txBody>
            </p:sp>
          </p:grpSp>
        </p:grpSp>
        <p:grpSp>
          <p:nvGrpSpPr>
            <p:cNvPr id="402" name="Group 22"/>
            <p:cNvGrpSpPr/>
            <p:nvPr/>
          </p:nvGrpSpPr>
          <p:grpSpPr>
            <a:xfrm>
              <a:off x="0" y="4167194"/>
              <a:ext cx="17741057" cy="1196415"/>
              <a:chOff x="0" y="0"/>
              <a:chExt cx="17741056" cy="1196414"/>
            </a:xfrm>
          </p:grpSpPr>
          <p:sp>
            <p:nvSpPr>
              <p:cNvPr id="385" name="Text Box 23"/>
              <p:cNvSpPr txBox="1"/>
              <p:nvPr/>
            </p:nvSpPr>
            <p:spPr>
              <a:xfrm>
                <a:off x="7232728" y="-1"/>
                <a:ext cx="10508329" cy="992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p>
                <a:pPr algn="l" defTabSz="642937">
                  <a:defRPr sz="2800">
                    <a:solidFill>
                      <a:srgbClr val="493F34"/>
                    </a:solidFill>
                    <a:latin typeface="Helvetica"/>
                    <a:ea typeface="Helvetica"/>
                    <a:cs typeface="Helvetica"/>
                    <a:sym typeface="Helvetica"/>
                  </a:defRPr>
                </a:pPr>
                <a:r>
                  <a:t>Any given instructor teaches </a:t>
                </a:r>
                <a:r>
                  <a:rPr u="sng"/>
                  <a:t>1 or more courses.  </a:t>
                </a:r>
                <a:br>
                  <a:rPr u="sng"/>
                </a:br>
                <a:r>
                  <a:t>Any given course is associated with </a:t>
                </a:r>
                <a:r>
                  <a:rPr u="sng"/>
                  <a:t>one instructor.</a:t>
                </a:r>
              </a:p>
            </p:txBody>
          </p:sp>
          <p:grpSp>
            <p:nvGrpSpPr>
              <p:cNvPr id="401" name="Group 24"/>
              <p:cNvGrpSpPr/>
              <p:nvPr/>
            </p:nvGrpSpPr>
            <p:grpSpPr>
              <a:xfrm>
                <a:off x="0" y="35104"/>
                <a:ext cx="6057409" cy="1161311"/>
                <a:chOff x="0" y="0"/>
                <a:chExt cx="6057408" cy="1161310"/>
              </a:xfrm>
            </p:grpSpPr>
            <p:grpSp>
              <p:nvGrpSpPr>
                <p:cNvPr id="399" name="Group 25"/>
                <p:cNvGrpSpPr/>
                <p:nvPr/>
              </p:nvGrpSpPr>
              <p:grpSpPr>
                <a:xfrm>
                  <a:off x="0" y="0"/>
                  <a:ext cx="6057409" cy="1161311"/>
                  <a:chOff x="0" y="0"/>
                  <a:chExt cx="6057408" cy="1161310"/>
                </a:xfrm>
              </p:grpSpPr>
              <p:grpSp>
                <p:nvGrpSpPr>
                  <p:cNvPr id="390" name="Group 26"/>
                  <p:cNvGrpSpPr/>
                  <p:nvPr/>
                </p:nvGrpSpPr>
                <p:grpSpPr>
                  <a:xfrm>
                    <a:off x="0" y="20861"/>
                    <a:ext cx="1815136" cy="1140450"/>
                    <a:chOff x="0" y="0"/>
                    <a:chExt cx="1815135" cy="1140448"/>
                  </a:xfrm>
                </p:grpSpPr>
                <p:grpSp>
                  <p:nvGrpSpPr>
                    <p:cNvPr id="388" name="Group 27"/>
                    <p:cNvGrpSpPr/>
                    <p:nvPr/>
                  </p:nvGrpSpPr>
                  <p:grpSpPr>
                    <a:xfrm>
                      <a:off x="1" y="-1"/>
                      <a:ext cx="1815135" cy="570226"/>
                      <a:chOff x="0" y="0"/>
                      <a:chExt cx="1815134" cy="570224"/>
                    </a:xfrm>
                  </p:grpSpPr>
                  <p:sp>
                    <p:nvSpPr>
                      <p:cNvPr id="386" name="Rectangle 28"/>
                      <p:cNvSpPr/>
                      <p:nvPr/>
                    </p:nvSpPr>
                    <p:spPr>
                      <a:xfrm>
                        <a:off x="-1"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387" name="Text Box 29"/>
                      <p:cNvSpPr txBox="1"/>
                      <p:nvPr/>
                    </p:nvSpPr>
                    <p:spPr>
                      <a:xfrm>
                        <a:off x="-1" y="91208"/>
                        <a:ext cx="1815136" cy="387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800">
                            <a:solidFill>
                              <a:srgbClr val="615445"/>
                            </a:solidFill>
                            <a:latin typeface="Arial"/>
                            <a:ea typeface="Arial"/>
                            <a:cs typeface="Arial"/>
                            <a:sym typeface="Arial"/>
                          </a:defRPr>
                        </a:lvl1pPr>
                      </a:lstStyle>
                      <a:p>
                        <a:pPr/>
                        <a:r>
                          <a:t>Instructor</a:t>
                        </a:r>
                      </a:p>
                    </p:txBody>
                  </p:sp>
                </p:grpSp>
                <p:sp>
                  <p:nvSpPr>
                    <p:cNvPr id="389" name="Rectangle 30"/>
                    <p:cNvSpPr/>
                    <p:nvPr/>
                  </p:nvSpPr>
                  <p:spPr>
                    <a:xfrm>
                      <a:off x="-1" y="570224"/>
                      <a:ext cx="1815136"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grpSp>
                <p:nvGrpSpPr>
                  <p:cNvPr id="395" name="Group 31"/>
                  <p:cNvGrpSpPr/>
                  <p:nvPr/>
                </p:nvGrpSpPr>
                <p:grpSpPr>
                  <a:xfrm>
                    <a:off x="4242271" y="0"/>
                    <a:ext cx="1815138" cy="1140448"/>
                    <a:chOff x="0" y="0"/>
                    <a:chExt cx="1815136" cy="1140447"/>
                  </a:xfrm>
                </p:grpSpPr>
                <p:grpSp>
                  <p:nvGrpSpPr>
                    <p:cNvPr id="393" name="Group 32"/>
                    <p:cNvGrpSpPr/>
                    <p:nvPr/>
                  </p:nvGrpSpPr>
                  <p:grpSpPr>
                    <a:xfrm>
                      <a:off x="1" y="0"/>
                      <a:ext cx="1815136" cy="570225"/>
                      <a:chOff x="0" y="0"/>
                      <a:chExt cx="1815135" cy="570224"/>
                    </a:xfrm>
                  </p:grpSpPr>
                  <p:sp>
                    <p:nvSpPr>
                      <p:cNvPr id="391" name="Rectangle 33"/>
                      <p:cNvSpPr/>
                      <p:nvPr/>
                    </p:nvSpPr>
                    <p:spPr>
                      <a:xfrm>
                        <a:off x="0"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392" name="Text Box 34"/>
                      <p:cNvSpPr txBox="1"/>
                      <p:nvPr/>
                    </p:nvSpPr>
                    <p:spPr>
                      <a:xfrm>
                        <a:off x="0" y="109842"/>
                        <a:ext cx="1815136"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600">
                            <a:solidFill>
                              <a:srgbClr val="615445"/>
                            </a:solidFill>
                            <a:latin typeface="Arial"/>
                            <a:ea typeface="Arial"/>
                            <a:cs typeface="Arial"/>
                            <a:sym typeface="Arial"/>
                          </a:defRPr>
                        </a:lvl1pPr>
                      </a:lstStyle>
                      <a:p>
                        <a:pPr/>
                        <a:r>
                          <a:t>Course</a:t>
                        </a:r>
                      </a:p>
                    </p:txBody>
                  </p:sp>
                </p:grpSp>
                <p:sp>
                  <p:nvSpPr>
                    <p:cNvPr id="394" name="Rectangle 35"/>
                    <p:cNvSpPr/>
                    <p:nvPr/>
                  </p:nvSpPr>
                  <p:spPr>
                    <a:xfrm>
                      <a:off x="-1" y="570223"/>
                      <a:ext cx="1815137"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sp>
                <p:nvSpPr>
                  <p:cNvPr id="396" name="Line 36"/>
                  <p:cNvSpPr/>
                  <p:nvPr/>
                </p:nvSpPr>
                <p:spPr>
                  <a:xfrm flipH="1" flipV="1">
                    <a:off x="1815135" y="570224"/>
                    <a:ext cx="2385414" cy="20864"/>
                  </a:xfrm>
                  <a:prstGeom prst="line">
                    <a:avLst/>
                  </a:prstGeom>
                  <a:noFill/>
                  <a:ln w="3175" cap="flat">
                    <a:solidFill>
                      <a:srgbClr val="615445"/>
                    </a:solidFill>
                    <a:prstDash val="solid"/>
                    <a:round/>
                  </a:ln>
                  <a:effectLst>
                    <a:outerShdw sx="100000" sy="100000" kx="0" ky="0" algn="b" rotWithShape="0" blurRad="50800" dist="25400" dir="5400000">
                      <a:srgbClr val="000000">
                        <a:alpha val="37999"/>
                      </a:srgbClr>
                    </a:outerShdw>
                  </a:effectLst>
                </p:spPr>
                <p:txBody>
                  <a:bodyPr wrap="square" lIns="64292" tIns="64292" rIns="64292" bIns="64292" numCol="1" anchor="t">
                    <a:noAutofit/>
                  </a:bodyPr>
                  <a:lstStyle/>
                  <a:p>
                    <a:pPr defTabSz="821531">
                      <a:defRPr sz="5000">
                        <a:solidFill>
                          <a:srgbClr val="000000"/>
                        </a:solidFill>
                        <a:latin typeface="Helvetica Neue Light"/>
                        <a:ea typeface="Helvetica Neue Light"/>
                        <a:cs typeface="Helvetica Neue Light"/>
                        <a:sym typeface="Helvetica Neue Light"/>
                      </a:defRPr>
                    </a:pPr>
                  </a:p>
                </p:txBody>
              </p:sp>
              <p:sp>
                <p:nvSpPr>
                  <p:cNvPr id="397" name="Text Box 37"/>
                  <p:cNvSpPr txBox="1"/>
                  <p:nvPr/>
                </p:nvSpPr>
                <p:spPr>
                  <a:xfrm>
                    <a:off x="1815135" y="611948"/>
                    <a:ext cx="339662"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a:t>
                    </a:r>
                  </a:p>
                </p:txBody>
              </p:sp>
              <p:sp>
                <p:nvSpPr>
                  <p:cNvPr id="398" name="Text Box 38"/>
                  <p:cNvSpPr txBox="1"/>
                  <p:nvPr/>
                </p:nvSpPr>
                <p:spPr>
                  <a:xfrm>
                    <a:off x="3543911" y="611948"/>
                    <a:ext cx="542628"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a:t>
                    </a:r>
                  </a:p>
                </p:txBody>
              </p:sp>
            </p:grpSp>
            <p:sp>
              <p:nvSpPr>
                <p:cNvPr id="400" name="Text Box 39"/>
                <p:cNvSpPr txBox="1"/>
                <p:nvPr/>
              </p:nvSpPr>
              <p:spPr>
                <a:xfrm>
                  <a:off x="2402707" y="78231"/>
                  <a:ext cx="1352288" cy="387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800">
                      <a:solidFill>
                        <a:srgbClr val="615445"/>
                      </a:solidFill>
                      <a:latin typeface="Arial"/>
                      <a:ea typeface="Arial"/>
                      <a:cs typeface="Arial"/>
                      <a:sym typeface="Arial"/>
                    </a:defRPr>
                  </a:lvl1pPr>
                </a:lstStyle>
                <a:p>
                  <a:pPr/>
                  <a:r>
                    <a:t>teaches ► </a:t>
                  </a:r>
                </a:p>
              </p:txBody>
            </p:sp>
          </p:grpSp>
        </p:grpSp>
        <p:grpSp>
          <p:nvGrpSpPr>
            <p:cNvPr id="420" name="Group 40"/>
            <p:cNvGrpSpPr/>
            <p:nvPr/>
          </p:nvGrpSpPr>
          <p:grpSpPr>
            <a:xfrm>
              <a:off x="0" y="2083597"/>
              <a:ext cx="17741057" cy="1196415"/>
              <a:chOff x="0" y="0"/>
              <a:chExt cx="17741056" cy="1196414"/>
            </a:xfrm>
          </p:grpSpPr>
          <p:sp>
            <p:nvSpPr>
              <p:cNvPr id="403" name="Text Box 41"/>
              <p:cNvSpPr txBox="1"/>
              <p:nvPr/>
            </p:nvSpPr>
            <p:spPr>
              <a:xfrm>
                <a:off x="7232728" y="-1"/>
                <a:ext cx="10508329" cy="992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p>
                <a:pPr algn="l" defTabSz="642937">
                  <a:defRPr sz="2800">
                    <a:solidFill>
                      <a:srgbClr val="493F34"/>
                    </a:solidFill>
                    <a:latin typeface="Helvetica"/>
                    <a:ea typeface="Helvetica"/>
                    <a:cs typeface="Helvetica"/>
                    <a:sym typeface="Helvetica"/>
                  </a:defRPr>
                </a:pPr>
                <a:r>
                  <a:t>Any given instructor teaches </a:t>
                </a:r>
                <a:r>
                  <a:rPr u="sng"/>
                  <a:t>at least 1 and up to 10 courses.  </a:t>
                </a:r>
                <a:br>
                  <a:rPr u="sng"/>
                </a:br>
                <a:r>
                  <a:t>Any given course is associated with </a:t>
                </a:r>
                <a:r>
                  <a:rPr u="sng"/>
                  <a:t>one instructor.</a:t>
                </a:r>
              </a:p>
            </p:txBody>
          </p:sp>
          <p:grpSp>
            <p:nvGrpSpPr>
              <p:cNvPr id="419" name="Group 42"/>
              <p:cNvGrpSpPr/>
              <p:nvPr/>
            </p:nvGrpSpPr>
            <p:grpSpPr>
              <a:xfrm>
                <a:off x="0" y="35104"/>
                <a:ext cx="6057409" cy="1161311"/>
                <a:chOff x="0" y="0"/>
                <a:chExt cx="6057408" cy="1161309"/>
              </a:xfrm>
            </p:grpSpPr>
            <p:grpSp>
              <p:nvGrpSpPr>
                <p:cNvPr id="417" name="Group 43"/>
                <p:cNvGrpSpPr/>
                <p:nvPr/>
              </p:nvGrpSpPr>
              <p:grpSpPr>
                <a:xfrm>
                  <a:off x="0" y="0"/>
                  <a:ext cx="6057409" cy="1161310"/>
                  <a:chOff x="0" y="0"/>
                  <a:chExt cx="6057408" cy="1161309"/>
                </a:xfrm>
              </p:grpSpPr>
              <p:grpSp>
                <p:nvGrpSpPr>
                  <p:cNvPr id="408" name="Group 44"/>
                  <p:cNvGrpSpPr/>
                  <p:nvPr/>
                </p:nvGrpSpPr>
                <p:grpSpPr>
                  <a:xfrm>
                    <a:off x="0" y="20861"/>
                    <a:ext cx="1815136" cy="1140449"/>
                    <a:chOff x="0" y="0"/>
                    <a:chExt cx="1815135" cy="1140447"/>
                  </a:xfrm>
                </p:grpSpPr>
                <p:grpSp>
                  <p:nvGrpSpPr>
                    <p:cNvPr id="406" name="Group 45"/>
                    <p:cNvGrpSpPr/>
                    <p:nvPr/>
                  </p:nvGrpSpPr>
                  <p:grpSpPr>
                    <a:xfrm>
                      <a:off x="1" y="-1"/>
                      <a:ext cx="1815135" cy="570226"/>
                      <a:chOff x="0" y="0"/>
                      <a:chExt cx="1815134" cy="570224"/>
                    </a:xfrm>
                  </p:grpSpPr>
                  <p:sp>
                    <p:nvSpPr>
                      <p:cNvPr id="404" name="Rectangle 46"/>
                      <p:cNvSpPr/>
                      <p:nvPr/>
                    </p:nvSpPr>
                    <p:spPr>
                      <a:xfrm>
                        <a:off x="-1"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05" name="Text Box 47"/>
                      <p:cNvSpPr txBox="1"/>
                      <p:nvPr/>
                    </p:nvSpPr>
                    <p:spPr>
                      <a:xfrm>
                        <a:off x="-1" y="91208"/>
                        <a:ext cx="1815136" cy="387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800">
                            <a:solidFill>
                              <a:srgbClr val="615445"/>
                            </a:solidFill>
                            <a:latin typeface="Arial"/>
                            <a:ea typeface="Arial"/>
                            <a:cs typeface="Arial"/>
                            <a:sym typeface="Arial"/>
                          </a:defRPr>
                        </a:lvl1pPr>
                      </a:lstStyle>
                      <a:p>
                        <a:pPr/>
                        <a:r>
                          <a:t>Instructor</a:t>
                        </a:r>
                      </a:p>
                    </p:txBody>
                  </p:sp>
                </p:grpSp>
                <p:sp>
                  <p:nvSpPr>
                    <p:cNvPr id="407" name="Rectangle 48"/>
                    <p:cNvSpPr/>
                    <p:nvPr/>
                  </p:nvSpPr>
                  <p:spPr>
                    <a:xfrm>
                      <a:off x="-1" y="570223"/>
                      <a:ext cx="1815136"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grpSp>
                <p:nvGrpSpPr>
                  <p:cNvPr id="413" name="Group 49"/>
                  <p:cNvGrpSpPr/>
                  <p:nvPr/>
                </p:nvGrpSpPr>
                <p:grpSpPr>
                  <a:xfrm>
                    <a:off x="4242271" y="0"/>
                    <a:ext cx="1815138" cy="1140446"/>
                    <a:chOff x="0" y="0"/>
                    <a:chExt cx="1815136" cy="1140445"/>
                  </a:xfrm>
                </p:grpSpPr>
                <p:grpSp>
                  <p:nvGrpSpPr>
                    <p:cNvPr id="411" name="Group 50"/>
                    <p:cNvGrpSpPr/>
                    <p:nvPr/>
                  </p:nvGrpSpPr>
                  <p:grpSpPr>
                    <a:xfrm>
                      <a:off x="1" y="0"/>
                      <a:ext cx="1815136" cy="570224"/>
                      <a:chOff x="0" y="0"/>
                      <a:chExt cx="1815135" cy="570223"/>
                    </a:xfrm>
                  </p:grpSpPr>
                  <p:sp>
                    <p:nvSpPr>
                      <p:cNvPr id="409" name="Rectangle 51"/>
                      <p:cNvSpPr/>
                      <p:nvPr/>
                    </p:nvSpPr>
                    <p:spPr>
                      <a:xfrm>
                        <a:off x="0" y="-1"/>
                        <a:ext cx="1815136"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10" name="Text Box 52"/>
                      <p:cNvSpPr txBox="1"/>
                      <p:nvPr/>
                    </p:nvSpPr>
                    <p:spPr>
                      <a:xfrm>
                        <a:off x="0" y="109842"/>
                        <a:ext cx="1815136" cy="350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600">
                            <a:solidFill>
                              <a:srgbClr val="615445"/>
                            </a:solidFill>
                            <a:latin typeface="Arial"/>
                            <a:ea typeface="Arial"/>
                            <a:cs typeface="Arial"/>
                            <a:sym typeface="Arial"/>
                          </a:defRPr>
                        </a:lvl1pPr>
                      </a:lstStyle>
                      <a:p>
                        <a:pPr/>
                        <a:r>
                          <a:t>Course</a:t>
                        </a:r>
                      </a:p>
                    </p:txBody>
                  </p:sp>
                </p:grpSp>
                <p:sp>
                  <p:nvSpPr>
                    <p:cNvPr id="412" name="Rectangle 53"/>
                    <p:cNvSpPr/>
                    <p:nvPr/>
                  </p:nvSpPr>
                  <p:spPr>
                    <a:xfrm>
                      <a:off x="-1" y="570222"/>
                      <a:ext cx="1815137" cy="570224"/>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sp>
                <p:nvSpPr>
                  <p:cNvPr id="414" name="Line 54"/>
                  <p:cNvSpPr/>
                  <p:nvPr/>
                </p:nvSpPr>
                <p:spPr>
                  <a:xfrm flipH="1" flipV="1">
                    <a:off x="1815135" y="570223"/>
                    <a:ext cx="2385414" cy="20864"/>
                  </a:xfrm>
                  <a:prstGeom prst="line">
                    <a:avLst/>
                  </a:prstGeom>
                  <a:noFill/>
                  <a:ln w="3175" cap="flat">
                    <a:solidFill>
                      <a:srgbClr val="615445"/>
                    </a:solidFill>
                    <a:prstDash val="solid"/>
                    <a:round/>
                  </a:ln>
                  <a:effectLst>
                    <a:outerShdw sx="100000" sy="100000" kx="0" ky="0" algn="b" rotWithShape="0" blurRad="50800" dist="25400" dir="5400000">
                      <a:srgbClr val="000000">
                        <a:alpha val="37999"/>
                      </a:srgbClr>
                    </a:outerShdw>
                  </a:effectLst>
                </p:spPr>
                <p:txBody>
                  <a:bodyPr wrap="square" lIns="64292" tIns="64292" rIns="64292" bIns="64292" numCol="1" anchor="t">
                    <a:noAutofit/>
                  </a:bodyPr>
                  <a:lstStyle/>
                  <a:p>
                    <a:pPr defTabSz="821531">
                      <a:defRPr sz="5000">
                        <a:solidFill>
                          <a:srgbClr val="000000"/>
                        </a:solidFill>
                        <a:latin typeface="Helvetica Neue Light"/>
                        <a:ea typeface="Helvetica Neue Light"/>
                        <a:cs typeface="Helvetica Neue Light"/>
                        <a:sym typeface="Helvetica Neue Light"/>
                      </a:defRPr>
                    </a:pPr>
                  </a:p>
                </p:txBody>
              </p:sp>
              <p:sp>
                <p:nvSpPr>
                  <p:cNvPr id="415" name="Text Box 55"/>
                  <p:cNvSpPr txBox="1"/>
                  <p:nvPr/>
                </p:nvSpPr>
                <p:spPr>
                  <a:xfrm>
                    <a:off x="1815135" y="611948"/>
                    <a:ext cx="339662" cy="350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a:t>
                    </a:r>
                  </a:p>
                </p:txBody>
              </p:sp>
              <p:sp>
                <p:nvSpPr>
                  <p:cNvPr id="416" name="Text Box 56"/>
                  <p:cNvSpPr txBox="1"/>
                  <p:nvPr/>
                </p:nvSpPr>
                <p:spPr>
                  <a:xfrm>
                    <a:off x="3543911" y="611948"/>
                    <a:ext cx="697972" cy="350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1..10</a:t>
                    </a:r>
                  </a:p>
                </p:txBody>
              </p:sp>
            </p:grpSp>
            <p:sp>
              <p:nvSpPr>
                <p:cNvPr id="418" name="Text Box 57"/>
                <p:cNvSpPr txBox="1"/>
                <p:nvPr/>
              </p:nvSpPr>
              <p:spPr>
                <a:xfrm>
                  <a:off x="2402707" y="78231"/>
                  <a:ext cx="1352288" cy="387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800">
                      <a:solidFill>
                        <a:srgbClr val="615445"/>
                      </a:solidFill>
                      <a:latin typeface="Arial"/>
                      <a:ea typeface="Arial"/>
                      <a:cs typeface="Arial"/>
                      <a:sym typeface="Arial"/>
                    </a:defRPr>
                  </a:lvl1pPr>
                </a:lstStyle>
                <a:p>
                  <a:pPr/>
                  <a:r>
                    <a:t>teaches ► </a:t>
                  </a:r>
                </a:p>
              </p:txBody>
            </p:sp>
          </p:grpSp>
        </p:grpSp>
        <p:grpSp>
          <p:nvGrpSpPr>
            <p:cNvPr id="437" name="Group 58"/>
            <p:cNvGrpSpPr/>
            <p:nvPr/>
          </p:nvGrpSpPr>
          <p:grpSpPr>
            <a:xfrm>
              <a:off x="0" y="6306753"/>
              <a:ext cx="17741057" cy="1196416"/>
              <a:chOff x="0" y="0"/>
              <a:chExt cx="17741056" cy="1196414"/>
            </a:xfrm>
          </p:grpSpPr>
          <p:sp>
            <p:nvSpPr>
              <p:cNvPr id="421" name="Text Box 59"/>
              <p:cNvSpPr txBox="1"/>
              <p:nvPr/>
            </p:nvSpPr>
            <p:spPr>
              <a:xfrm>
                <a:off x="7232728" y="0"/>
                <a:ext cx="10508329" cy="560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p>
                <a:pPr algn="l" defTabSz="642937">
                  <a:defRPr sz="2800">
                    <a:solidFill>
                      <a:srgbClr val="493F34"/>
                    </a:solidFill>
                    <a:latin typeface="Helvetica"/>
                    <a:ea typeface="Helvetica"/>
                    <a:cs typeface="Helvetica"/>
                    <a:sym typeface="Helvetica"/>
                  </a:defRPr>
                </a:pPr>
                <a:r>
                  <a:t>If no cardinality is specified, it defaults to </a:t>
                </a:r>
                <a:r>
                  <a:rPr u="sng"/>
                  <a:t>1</a:t>
                </a:r>
                <a:r>
                  <a:t>.</a:t>
                </a:r>
              </a:p>
            </p:txBody>
          </p:sp>
          <p:grpSp>
            <p:nvGrpSpPr>
              <p:cNvPr id="436" name="Group 60"/>
              <p:cNvGrpSpPr/>
              <p:nvPr/>
            </p:nvGrpSpPr>
            <p:grpSpPr>
              <a:xfrm>
                <a:off x="0" y="35104"/>
                <a:ext cx="6057409" cy="1161311"/>
                <a:chOff x="0" y="0"/>
                <a:chExt cx="6057408" cy="1161310"/>
              </a:xfrm>
            </p:grpSpPr>
            <p:grpSp>
              <p:nvGrpSpPr>
                <p:cNvPr id="434" name="Group 61"/>
                <p:cNvGrpSpPr/>
                <p:nvPr/>
              </p:nvGrpSpPr>
              <p:grpSpPr>
                <a:xfrm>
                  <a:off x="0" y="0"/>
                  <a:ext cx="6057409" cy="1161311"/>
                  <a:chOff x="0" y="0"/>
                  <a:chExt cx="6057408" cy="1161310"/>
                </a:xfrm>
              </p:grpSpPr>
              <p:grpSp>
                <p:nvGrpSpPr>
                  <p:cNvPr id="426" name="Group 62"/>
                  <p:cNvGrpSpPr/>
                  <p:nvPr/>
                </p:nvGrpSpPr>
                <p:grpSpPr>
                  <a:xfrm>
                    <a:off x="0" y="20861"/>
                    <a:ext cx="1815136" cy="1140450"/>
                    <a:chOff x="0" y="0"/>
                    <a:chExt cx="1815135" cy="1140448"/>
                  </a:xfrm>
                </p:grpSpPr>
                <p:grpSp>
                  <p:nvGrpSpPr>
                    <p:cNvPr id="424" name="Group 63"/>
                    <p:cNvGrpSpPr/>
                    <p:nvPr/>
                  </p:nvGrpSpPr>
                  <p:grpSpPr>
                    <a:xfrm>
                      <a:off x="1" y="-1"/>
                      <a:ext cx="1815135" cy="570226"/>
                      <a:chOff x="0" y="0"/>
                      <a:chExt cx="1815134" cy="570224"/>
                    </a:xfrm>
                  </p:grpSpPr>
                  <p:sp>
                    <p:nvSpPr>
                      <p:cNvPr id="422" name="Rectangle 64"/>
                      <p:cNvSpPr/>
                      <p:nvPr/>
                    </p:nvSpPr>
                    <p:spPr>
                      <a:xfrm>
                        <a:off x="-1"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23" name="Text Box 65"/>
                      <p:cNvSpPr txBox="1"/>
                      <p:nvPr/>
                    </p:nvSpPr>
                    <p:spPr>
                      <a:xfrm>
                        <a:off x="-1" y="109843"/>
                        <a:ext cx="1815136" cy="350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600">
                            <a:solidFill>
                              <a:srgbClr val="615445"/>
                            </a:solidFill>
                            <a:latin typeface="Arial"/>
                            <a:ea typeface="Arial"/>
                            <a:cs typeface="Arial"/>
                            <a:sym typeface="Arial"/>
                          </a:defRPr>
                        </a:lvl1pPr>
                      </a:lstStyle>
                      <a:p>
                        <a:pPr/>
                        <a:r>
                          <a:t>Instructor</a:t>
                        </a:r>
                      </a:p>
                    </p:txBody>
                  </p:sp>
                </p:grpSp>
                <p:sp>
                  <p:nvSpPr>
                    <p:cNvPr id="425" name="Rectangle 66"/>
                    <p:cNvSpPr/>
                    <p:nvPr/>
                  </p:nvSpPr>
                  <p:spPr>
                    <a:xfrm>
                      <a:off x="-1" y="570224"/>
                      <a:ext cx="1815136"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grpSp>
                <p:nvGrpSpPr>
                  <p:cNvPr id="431" name="Group 67"/>
                  <p:cNvGrpSpPr/>
                  <p:nvPr/>
                </p:nvGrpSpPr>
                <p:grpSpPr>
                  <a:xfrm>
                    <a:off x="4242271" y="0"/>
                    <a:ext cx="1815138" cy="1140448"/>
                    <a:chOff x="0" y="0"/>
                    <a:chExt cx="1815136" cy="1140447"/>
                  </a:xfrm>
                </p:grpSpPr>
                <p:grpSp>
                  <p:nvGrpSpPr>
                    <p:cNvPr id="429" name="Group 68"/>
                    <p:cNvGrpSpPr/>
                    <p:nvPr/>
                  </p:nvGrpSpPr>
                  <p:grpSpPr>
                    <a:xfrm>
                      <a:off x="1" y="0"/>
                      <a:ext cx="1815136" cy="570225"/>
                      <a:chOff x="0" y="0"/>
                      <a:chExt cx="1815135" cy="570224"/>
                    </a:xfrm>
                  </p:grpSpPr>
                  <p:sp>
                    <p:nvSpPr>
                      <p:cNvPr id="427" name="Rectangle 69"/>
                      <p:cNvSpPr/>
                      <p:nvPr/>
                    </p:nvSpPr>
                    <p:spPr>
                      <a:xfrm>
                        <a:off x="0" y="-1"/>
                        <a:ext cx="1815136" cy="570226"/>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28" name="Text Box 70"/>
                      <p:cNvSpPr txBox="1"/>
                      <p:nvPr/>
                    </p:nvSpPr>
                    <p:spPr>
                      <a:xfrm>
                        <a:off x="0" y="109842"/>
                        <a:ext cx="1815136"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b="1" sz="1600">
                            <a:solidFill>
                              <a:srgbClr val="615445"/>
                            </a:solidFill>
                            <a:latin typeface="Arial"/>
                            <a:ea typeface="Arial"/>
                            <a:cs typeface="Arial"/>
                            <a:sym typeface="Arial"/>
                          </a:defRPr>
                        </a:lvl1pPr>
                      </a:lstStyle>
                      <a:p>
                        <a:pPr/>
                        <a:r>
                          <a:t>Course</a:t>
                        </a:r>
                      </a:p>
                    </p:txBody>
                  </p:sp>
                </p:grpSp>
                <p:sp>
                  <p:nvSpPr>
                    <p:cNvPr id="430" name="Rectangle 71"/>
                    <p:cNvSpPr/>
                    <p:nvPr/>
                  </p:nvSpPr>
                  <p:spPr>
                    <a:xfrm>
                      <a:off x="-1" y="570223"/>
                      <a:ext cx="1815137" cy="570225"/>
                    </a:xfrm>
                    <a:prstGeom prst="rect">
                      <a:avLst/>
                    </a:prstGeom>
                    <a:solidFill>
                      <a:srgbClr val="EBE1D2"/>
                    </a:solidFill>
                    <a:ln w="12700" cap="flat">
                      <a:solidFill>
                        <a:srgbClr val="615445"/>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grpSp>
              <p:sp>
                <p:nvSpPr>
                  <p:cNvPr id="432" name="Line 72"/>
                  <p:cNvSpPr/>
                  <p:nvPr/>
                </p:nvSpPr>
                <p:spPr>
                  <a:xfrm flipH="1" flipV="1">
                    <a:off x="1815135" y="570224"/>
                    <a:ext cx="2385414" cy="20864"/>
                  </a:xfrm>
                  <a:prstGeom prst="line">
                    <a:avLst/>
                  </a:prstGeom>
                  <a:noFill/>
                  <a:ln w="3175" cap="flat">
                    <a:solidFill>
                      <a:srgbClr val="615445"/>
                    </a:solidFill>
                    <a:prstDash val="solid"/>
                    <a:round/>
                  </a:ln>
                  <a:effectLst>
                    <a:outerShdw sx="100000" sy="100000" kx="0" ky="0" algn="b" rotWithShape="0" blurRad="50800" dist="25400" dir="5400000">
                      <a:srgbClr val="000000">
                        <a:alpha val="37999"/>
                      </a:srgbClr>
                    </a:outerShdw>
                  </a:effectLst>
                </p:spPr>
                <p:txBody>
                  <a:bodyPr wrap="square" lIns="64292" tIns="64292" rIns="64292" bIns="64292" numCol="1" anchor="t">
                    <a:noAutofit/>
                  </a:bodyPr>
                  <a:lstStyle/>
                  <a:p>
                    <a:pPr defTabSz="821531">
                      <a:defRPr sz="5000">
                        <a:solidFill>
                          <a:srgbClr val="000000"/>
                        </a:solidFill>
                        <a:latin typeface="Helvetica Neue Light"/>
                        <a:ea typeface="Helvetica Neue Light"/>
                        <a:cs typeface="Helvetica Neue Light"/>
                        <a:sym typeface="Helvetica Neue Light"/>
                      </a:defRPr>
                    </a:pPr>
                  </a:p>
                </p:txBody>
              </p:sp>
              <p:sp>
                <p:nvSpPr>
                  <p:cNvPr id="433" name="Text Box 73"/>
                  <p:cNvSpPr txBox="1"/>
                  <p:nvPr/>
                </p:nvSpPr>
                <p:spPr>
                  <a:xfrm>
                    <a:off x="3543911" y="611948"/>
                    <a:ext cx="542628" cy="35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600">
                        <a:solidFill>
                          <a:srgbClr val="615445"/>
                        </a:solidFill>
                        <a:latin typeface="Arial"/>
                        <a:ea typeface="Arial"/>
                        <a:cs typeface="Arial"/>
                        <a:sym typeface="Arial"/>
                      </a:defRPr>
                    </a:lvl1pPr>
                  </a:lstStyle>
                  <a:p>
                    <a:pPr/>
                    <a:r>
                      <a:t>1..*</a:t>
                    </a:r>
                  </a:p>
                </p:txBody>
              </p:sp>
            </p:grpSp>
            <p:sp>
              <p:nvSpPr>
                <p:cNvPr id="435" name="Text Box 74"/>
                <p:cNvSpPr txBox="1"/>
                <p:nvPr/>
              </p:nvSpPr>
              <p:spPr>
                <a:xfrm>
                  <a:off x="2402707" y="78231"/>
                  <a:ext cx="1352288" cy="387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spAutoFit/>
                </a:bodyPr>
                <a:lstStyle>
                  <a:lvl1pPr algn="l" defTabSz="642937">
                    <a:defRPr b="1" sz="1800">
                      <a:solidFill>
                        <a:srgbClr val="615445"/>
                      </a:solidFill>
                      <a:latin typeface="Arial"/>
                      <a:ea typeface="Arial"/>
                      <a:cs typeface="Arial"/>
                      <a:sym typeface="Arial"/>
                    </a:defRPr>
                  </a:lvl1pPr>
                </a:lstStyle>
                <a:p>
                  <a:pPr/>
                  <a:r>
                    <a:t>teaches ► </a:t>
                  </a:r>
                </a:p>
              </p:txBody>
            </p:sp>
          </p:grpSp>
        </p:grpSp>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Rectangle 1"/>
          <p:cNvSpPr txBox="1"/>
          <p:nvPr>
            <p:ph type="title"/>
          </p:nvPr>
        </p:nvSpPr>
        <p:spPr>
          <a:prstGeom prst="rect">
            <a:avLst/>
          </a:prstGeom>
        </p:spPr>
        <p:txBody>
          <a:bodyPr/>
          <a:lstStyle/>
          <a:p>
            <a:pPr/>
            <a:r>
              <a:t>UML Class Diagrams: Generalization</a:t>
            </a:r>
          </a:p>
        </p:txBody>
      </p:sp>
      <p:sp>
        <p:nvSpPr>
          <p:cNvPr id="443" name="Slide Subtitle"/>
          <p:cNvSpPr txBox="1"/>
          <p:nvPr>
            <p:ph type="body" idx="21"/>
          </p:nvPr>
        </p:nvSpPr>
        <p:spPr>
          <a:prstGeom prst="rect">
            <a:avLst/>
          </a:prstGeom>
        </p:spPr>
        <p:txBody>
          <a:bodyPr/>
          <a:lstStyle/>
          <a:p>
            <a:pPr/>
          </a:p>
        </p:txBody>
      </p:sp>
      <p:sp>
        <p:nvSpPr>
          <p:cNvPr id="444" name="Rectangle 2"/>
          <p:cNvSpPr txBox="1"/>
          <p:nvPr>
            <p:ph type="body" idx="1"/>
          </p:nvPr>
        </p:nvSpPr>
        <p:spPr>
          <a:prstGeom prst="rect">
            <a:avLst/>
          </a:prstGeom>
        </p:spPr>
        <p:txBody>
          <a:bodyPr/>
          <a:lstStyle/>
          <a:p>
            <a:pPr marL="785812" indent="-785812">
              <a:spcBef>
                <a:spcPts val="1400"/>
              </a:spcBef>
              <a:defRPr sz="4400"/>
            </a:pPr>
            <a:r>
              <a:t>more generic as you move up</a:t>
            </a:r>
          </a:p>
          <a:p>
            <a:pPr marL="785812" indent="-785812">
              <a:spcBef>
                <a:spcPts val="1400"/>
              </a:spcBef>
              <a:defRPr sz="4400"/>
            </a:pPr>
          </a:p>
          <a:p>
            <a:pPr marL="785812" indent="-785812">
              <a:spcBef>
                <a:spcPts val="1400"/>
              </a:spcBef>
              <a:defRPr sz="4400"/>
            </a:pPr>
            <a:r>
              <a:t>more specific as you move down</a:t>
            </a:r>
          </a:p>
          <a:p>
            <a:pPr marL="785812" indent="-785812">
              <a:spcBef>
                <a:spcPts val="1400"/>
              </a:spcBef>
              <a:defRPr sz="4400"/>
            </a:pPr>
          </a:p>
          <a:p>
            <a:pPr marL="785812" indent="-785812">
              <a:spcBef>
                <a:spcPts val="1400"/>
              </a:spcBef>
              <a:defRPr sz="4400"/>
            </a:pPr>
            <a:r>
              <a:t>more specific inherits attributes </a:t>
            </a:r>
            <a:br/>
            <a:r>
              <a:t>and operations from the more general</a:t>
            </a:r>
          </a:p>
          <a:p>
            <a:pPr lvl="1" marL="1238250" indent="-628650">
              <a:spcBef>
                <a:spcPts val="1400"/>
              </a:spcBef>
              <a:buFont typeface="Helvetica Neue"/>
              <a:buChar char="-"/>
              <a:defRPr sz="4400"/>
            </a:pPr>
            <a:r>
              <a:t>may specialize attributes and operations</a:t>
            </a:r>
          </a:p>
        </p:txBody>
      </p:sp>
      <p:grpSp>
        <p:nvGrpSpPr>
          <p:cNvPr id="475" name="Group 4"/>
          <p:cNvGrpSpPr/>
          <p:nvPr/>
        </p:nvGrpSpPr>
        <p:grpSpPr>
          <a:xfrm>
            <a:off x="14078397" y="3404444"/>
            <a:ext cx="6679407" cy="5502919"/>
            <a:chOff x="0" y="0"/>
            <a:chExt cx="6679405" cy="5502918"/>
          </a:xfrm>
        </p:grpSpPr>
        <p:grpSp>
          <p:nvGrpSpPr>
            <p:cNvPr id="447" name="Group 5"/>
            <p:cNvGrpSpPr/>
            <p:nvPr/>
          </p:nvGrpSpPr>
          <p:grpSpPr>
            <a:xfrm>
              <a:off x="2173987" y="0"/>
              <a:ext cx="2194805" cy="888949"/>
              <a:chOff x="0" y="0"/>
              <a:chExt cx="2194804" cy="888948"/>
            </a:xfrm>
          </p:grpSpPr>
          <p:sp>
            <p:nvSpPr>
              <p:cNvPr id="445" name="Rectangle 6"/>
              <p:cNvSpPr/>
              <p:nvPr/>
            </p:nvSpPr>
            <p:spPr>
              <a:xfrm>
                <a:off x="0" y="-1"/>
                <a:ext cx="2194805" cy="888950"/>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46" name="Text Box 7"/>
              <p:cNvSpPr txBox="1"/>
              <p:nvPr/>
            </p:nvSpPr>
            <p:spPr>
              <a:xfrm>
                <a:off x="0" y="272229"/>
                <a:ext cx="2194805" cy="3444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Northeastern Person</a:t>
                </a:r>
              </a:p>
            </p:txBody>
          </p:sp>
        </p:grpSp>
        <p:grpSp>
          <p:nvGrpSpPr>
            <p:cNvPr id="450" name="Group 8"/>
            <p:cNvGrpSpPr/>
            <p:nvPr/>
          </p:nvGrpSpPr>
          <p:grpSpPr>
            <a:xfrm>
              <a:off x="807655" y="1686149"/>
              <a:ext cx="2194806" cy="888948"/>
              <a:chOff x="0" y="0"/>
              <a:chExt cx="2194804" cy="888946"/>
            </a:xfrm>
          </p:grpSpPr>
          <p:sp>
            <p:nvSpPr>
              <p:cNvPr id="448" name="Rectangle 9"/>
              <p:cNvSpPr/>
              <p:nvPr/>
            </p:nvSpPr>
            <p:spPr>
              <a:xfrm>
                <a:off x="0" y="-1"/>
                <a:ext cx="2194805" cy="888948"/>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49" name="Text Box 10"/>
              <p:cNvSpPr txBox="1"/>
              <p:nvPr/>
            </p:nvSpPr>
            <p:spPr>
              <a:xfrm>
                <a:off x="0" y="272229"/>
                <a:ext cx="2194805" cy="344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Employee</a:t>
                </a:r>
              </a:p>
            </p:txBody>
          </p:sp>
        </p:grpSp>
        <p:grpSp>
          <p:nvGrpSpPr>
            <p:cNvPr id="453" name="Group 11"/>
            <p:cNvGrpSpPr/>
            <p:nvPr/>
          </p:nvGrpSpPr>
          <p:grpSpPr>
            <a:xfrm>
              <a:off x="3886455" y="1686146"/>
              <a:ext cx="2194805" cy="888950"/>
              <a:chOff x="0" y="0"/>
              <a:chExt cx="2194804" cy="888948"/>
            </a:xfrm>
          </p:grpSpPr>
          <p:sp>
            <p:nvSpPr>
              <p:cNvPr id="451" name="Rectangle 12"/>
              <p:cNvSpPr/>
              <p:nvPr/>
            </p:nvSpPr>
            <p:spPr>
              <a:xfrm>
                <a:off x="0" y="-1"/>
                <a:ext cx="2194805" cy="888950"/>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52" name="Text Box 13"/>
              <p:cNvSpPr txBox="1"/>
              <p:nvPr/>
            </p:nvSpPr>
            <p:spPr>
              <a:xfrm>
                <a:off x="0" y="272230"/>
                <a:ext cx="2194805" cy="344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Student</a:t>
                </a:r>
              </a:p>
            </p:txBody>
          </p:sp>
        </p:grpSp>
        <p:sp>
          <p:nvSpPr>
            <p:cNvPr id="454" name="AutoShape 14"/>
            <p:cNvSpPr/>
            <p:nvPr/>
          </p:nvSpPr>
          <p:spPr>
            <a:xfrm>
              <a:off x="3148418" y="888948"/>
              <a:ext cx="245942" cy="320404"/>
            </a:xfrm>
            <a:prstGeom prst="triangle">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sz="1400">
                  <a:solidFill>
                    <a:srgbClr val="FFFFFF"/>
                  </a:solidFill>
                  <a:latin typeface="Helvetica"/>
                  <a:ea typeface="Helvetica"/>
                  <a:cs typeface="Helvetica"/>
                  <a:sym typeface="Helvetica"/>
                </a:defRPr>
              </a:pPr>
            </a:p>
          </p:txBody>
        </p:sp>
        <p:sp>
          <p:nvSpPr>
            <p:cNvPr id="455" name="AutoShape 15"/>
            <p:cNvSpPr/>
            <p:nvPr/>
          </p:nvSpPr>
          <p:spPr>
            <a:xfrm flipH="1" rot="16200000">
              <a:off x="3889224" y="591512"/>
              <a:ext cx="476800" cy="1712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noFill/>
            <a:ln w="3175" cap="flat">
              <a:solidFill>
                <a:srgbClr val="312A23"/>
              </a:solidFill>
              <a:prstDash val="solid"/>
              <a:round/>
            </a:ln>
            <a:effectLst/>
          </p:spPr>
          <p:txBody>
            <a:bodyPr wrap="square" lIns="71437" tIns="71437" rIns="71437" bIns="71437" numCol="1" anchor="ctr">
              <a:noAutofit/>
            </a:bodyPr>
            <a:lstStyle/>
            <a:p>
              <a:pPr algn="l" defTabSz="642937">
                <a:defRPr>
                  <a:solidFill>
                    <a:srgbClr val="615445"/>
                  </a:solidFill>
                  <a:latin typeface="Helvetica"/>
                  <a:ea typeface="Helvetica"/>
                  <a:cs typeface="Helvetica"/>
                  <a:sym typeface="Helvetica"/>
                </a:defRPr>
              </a:pPr>
            </a:p>
          </p:txBody>
        </p:sp>
        <p:sp>
          <p:nvSpPr>
            <p:cNvPr id="456" name="AutoShape 16"/>
            <p:cNvSpPr/>
            <p:nvPr/>
          </p:nvSpPr>
          <p:spPr>
            <a:xfrm rot="5400000">
              <a:off x="2349823" y="764583"/>
              <a:ext cx="476801" cy="1366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noFill/>
            <a:ln w="3175" cap="flat">
              <a:solidFill>
                <a:srgbClr val="312A23"/>
              </a:solidFill>
              <a:prstDash val="solid"/>
              <a:round/>
            </a:ln>
            <a:effectLst/>
          </p:spPr>
          <p:txBody>
            <a:bodyPr wrap="square" lIns="71437" tIns="71437" rIns="71437" bIns="71437" numCol="1" anchor="ctr">
              <a:noAutofit/>
            </a:bodyPr>
            <a:lstStyle/>
            <a:p>
              <a:pPr algn="l" defTabSz="642937">
                <a:defRPr>
                  <a:solidFill>
                    <a:srgbClr val="615445"/>
                  </a:solidFill>
                  <a:latin typeface="Helvetica"/>
                  <a:ea typeface="Helvetica"/>
                  <a:cs typeface="Helvetica"/>
                  <a:sym typeface="Helvetica"/>
                </a:defRPr>
              </a:pPr>
            </a:p>
          </p:txBody>
        </p:sp>
        <p:grpSp>
          <p:nvGrpSpPr>
            <p:cNvPr id="459" name="Group 17"/>
            <p:cNvGrpSpPr/>
            <p:nvPr/>
          </p:nvGrpSpPr>
          <p:grpSpPr>
            <a:xfrm>
              <a:off x="0" y="3372298"/>
              <a:ext cx="2194807" cy="888947"/>
              <a:chOff x="0" y="0"/>
              <a:chExt cx="2194806" cy="888946"/>
            </a:xfrm>
          </p:grpSpPr>
          <p:sp>
            <p:nvSpPr>
              <p:cNvPr id="457" name="Rectangle 18"/>
              <p:cNvSpPr/>
              <p:nvPr/>
            </p:nvSpPr>
            <p:spPr>
              <a:xfrm>
                <a:off x="-1" y="-1"/>
                <a:ext cx="2194808" cy="888948"/>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58" name="Text Box 19"/>
              <p:cNvSpPr txBox="1"/>
              <p:nvPr/>
            </p:nvSpPr>
            <p:spPr>
              <a:xfrm>
                <a:off x="-1" y="272229"/>
                <a:ext cx="2194808" cy="344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Faculty</a:t>
                </a:r>
              </a:p>
            </p:txBody>
          </p:sp>
        </p:grpSp>
        <p:grpSp>
          <p:nvGrpSpPr>
            <p:cNvPr id="462" name="Group 20"/>
            <p:cNvGrpSpPr/>
            <p:nvPr/>
          </p:nvGrpSpPr>
          <p:grpSpPr>
            <a:xfrm>
              <a:off x="1372619" y="4613971"/>
              <a:ext cx="2194805" cy="888948"/>
              <a:chOff x="0" y="0"/>
              <a:chExt cx="2194804" cy="888946"/>
            </a:xfrm>
          </p:grpSpPr>
          <p:sp>
            <p:nvSpPr>
              <p:cNvPr id="460" name="Rectangle 21"/>
              <p:cNvSpPr/>
              <p:nvPr/>
            </p:nvSpPr>
            <p:spPr>
              <a:xfrm>
                <a:off x="0" y="-1"/>
                <a:ext cx="2194805" cy="888948"/>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61" name="Text Box 22"/>
              <p:cNvSpPr txBox="1"/>
              <p:nvPr/>
            </p:nvSpPr>
            <p:spPr>
              <a:xfrm>
                <a:off x="0" y="272229"/>
                <a:ext cx="2194805" cy="344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Staff</a:t>
                </a:r>
              </a:p>
            </p:txBody>
          </p:sp>
        </p:grpSp>
        <p:sp>
          <p:nvSpPr>
            <p:cNvPr id="463" name="AutoShape 23"/>
            <p:cNvSpPr/>
            <p:nvPr/>
          </p:nvSpPr>
          <p:spPr>
            <a:xfrm>
              <a:off x="1782087" y="2543247"/>
              <a:ext cx="245942" cy="320403"/>
            </a:xfrm>
            <a:prstGeom prst="triangle">
              <a:avLst/>
            </a:prstGeom>
            <a:solidFill>
              <a:srgbClr val="EBE1D2"/>
            </a:solidFill>
            <a:ln w="12700"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sz="1400">
                  <a:solidFill>
                    <a:srgbClr val="FFFFFF"/>
                  </a:solidFill>
                  <a:latin typeface="Helvetica"/>
                  <a:ea typeface="Helvetica"/>
                  <a:cs typeface="Helvetica"/>
                  <a:sym typeface="Helvetica"/>
                </a:defRPr>
              </a:pPr>
            </a:p>
          </p:txBody>
        </p:sp>
        <p:sp>
          <p:nvSpPr>
            <p:cNvPr id="464" name="AutoShape 24"/>
            <p:cNvSpPr/>
            <p:nvPr/>
          </p:nvSpPr>
          <p:spPr>
            <a:xfrm flipH="1" rot="16200000">
              <a:off x="1312380" y="3456326"/>
              <a:ext cx="1750325" cy="564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285" y="0"/>
                  </a:lnTo>
                  <a:lnTo>
                    <a:pt x="3285" y="21600"/>
                  </a:lnTo>
                  <a:lnTo>
                    <a:pt x="21600" y="21600"/>
                  </a:lnTo>
                </a:path>
              </a:pathLst>
            </a:custGeom>
            <a:noFill/>
            <a:ln w="3175" cap="flat">
              <a:solidFill>
                <a:srgbClr val="312A23"/>
              </a:solidFill>
              <a:prstDash val="solid"/>
              <a:round/>
            </a:ln>
            <a:effectLst/>
          </p:spPr>
          <p:txBody>
            <a:bodyPr wrap="square" lIns="71437" tIns="71437" rIns="71437" bIns="71437" numCol="1" anchor="ctr">
              <a:noAutofit/>
            </a:bodyPr>
            <a:lstStyle/>
            <a:p>
              <a:pPr algn="l" defTabSz="642937">
                <a:defRPr>
                  <a:solidFill>
                    <a:srgbClr val="615445"/>
                  </a:solidFill>
                  <a:latin typeface="Helvetica"/>
                  <a:ea typeface="Helvetica"/>
                  <a:cs typeface="Helvetica"/>
                  <a:sym typeface="Helvetica"/>
                </a:defRPr>
              </a:pPr>
            </a:p>
          </p:txBody>
        </p:sp>
        <p:sp>
          <p:nvSpPr>
            <p:cNvPr id="465" name="AutoShape 25"/>
            <p:cNvSpPr/>
            <p:nvPr/>
          </p:nvSpPr>
          <p:spPr>
            <a:xfrm rot="5400000">
              <a:off x="1246907" y="2714145"/>
              <a:ext cx="508650" cy="807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noFill/>
            <a:ln w="3175" cap="flat">
              <a:solidFill>
                <a:srgbClr val="312A23"/>
              </a:solidFill>
              <a:prstDash val="solid"/>
              <a:round/>
            </a:ln>
            <a:effectLst/>
          </p:spPr>
          <p:txBody>
            <a:bodyPr wrap="square" lIns="71437" tIns="71437" rIns="71437" bIns="71437" numCol="1" anchor="ctr">
              <a:noAutofit/>
            </a:bodyPr>
            <a:lstStyle/>
            <a:p>
              <a:pPr algn="l" defTabSz="642937">
                <a:defRPr>
                  <a:solidFill>
                    <a:srgbClr val="615445"/>
                  </a:solidFill>
                  <a:latin typeface="Helvetica"/>
                  <a:ea typeface="Helvetica"/>
                  <a:cs typeface="Helvetica"/>
                  <a:sym typeface="Helvetica"/>
                </a:defRPr>
              </a:pPr>
            </a:p>
          </p:txBody>
        </p:sp>
        <p:grpSp>
          <p:nvGrpSpPr>
            <p:cNvPr id="468" name="Group 26"/>
            <p:cNvGrpSpPr/>
            <p:nvPr/>
          </p:nvGrpSpPr>
          <p:grpSpPr>
            <a:xfrm>
              <a:off x="3111982" y="3372298"/>
              <a:ext cx="2194806" cy="888947"/>
              <a:chOff x="0" y="0"/>
              <a:chExt cx="2194804" cy="888946"/>
            </a:xfrm>
          </p:grpSpPr>
          <p:sp>
            <p:nvSpPr>
              <p:cNvPr id="466" name="Rectangle 27"/>
              <p:cNvSpPr/>
              <p:nvPr/>
            </p:nvSpPr>
            <p:spPr>
              <a:xfrm>
                <a:off x="0" y="-1"/>
                <a:ext cx="2194805" cy="888948"/>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67" name="Text Box 28"/>
              <p:cNvSpPr txBox="1"/>
              <p:nvPr/>
            </p:nvSpPr>
            <p:spPr>
              <a:xfrm>
                <a:off x="0" y="272229"/>
                <a:ext cx="2194805" cy="344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Graduate</a:t>
                </a:r>
              </a:p>
            </p:txBody>
          </p:sp>
        </p:grpSp>
        <p:grpSp>
          <p:nvGrpSpPr>
            <p:cNvPr id="471" name="Group 29"/>
            <p:cNvGrpSpPr/>
            <p:nvPr/>
          </p:nvGrpSpPr>
          <p:grpSpPr>
            <a:xfrm>
              <a:off x="4484600" y="4613971"/>
              <a:ext cx="2194806" cy="888948"/>
              <a:chOff x="0" y="0"/>
              <a:chExt cx="2194804" cy="888946"/>
            </a:xfrm>
          </p:grpSpPr>
          <p:sp>
            <p:nvSpPr>
              <p:cNvPr id="469" name="Rectangle 30"/>
              <p:cNvSpPr/>
              <p:nvPr/>
            </p:nvSpPr>
            <p:spPr>
              <a:xfrm>
                <a:off x="0" y="-1"/>
                <a:ext cx="2194805" cy="888948"/>
              </a:xfrm>
              <a:prstGeom prst="rect">
                <a:avLst/>
              </a:prstGeom>
              <a:solidFill>
                <a:srgbClr val="F2ECE2"/>
              </a:solidFill>
              <a:ln w="3175"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a:solidFill>
                      <a:srgbClr val="FFFFFF"/>
                    </a:solidFill>
                    <a:latin typeface="Helvetica"/>
                    <a:ea typeface="Helvetica"/>
                    <a:cs typeface="Helvetica"/>
                    <a:sym typeface="Helvetica"/>
                  </a:defRPr>
                </a:pPr>
              </a:p>
            </p:txBody>
          </p:sp>
          <p:sp>
            <p:nvSpPr>
              <p:cNvPr id="470" name="Text Box 31"/>
              <p:cNvSpPr txBox="1"/>
              <p:nvPr/>
            </p:nvSpPr>
            <p:spPr>
              <a:xfrm>
                <a:off x="0" y="272229"/>
                <a:ext cx="2194805" cy="344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ctr">
                <a:spAutoFit/>
              </a:bodyPr>
              <a:lstStyle>
                <a:lvl1pPr defTabSz="642937">
                  <a:defRPr sz="1400">
                    <a:solidFill>
                      <a:srgbClr val="615445"/>
                    </a:solidFill>
                    <a:latin typeface="Helvetica"/>
                    <a:ea typeface="Helvetica"/>
                    <a:cs typeface="Helvetica"/>
                    <a:sym typeface="Helvetica"/>
                  </a:defRPr>
                </a:lvl1pPr>
              </a:lstStyle>
              <a:p>
                <a:pPr/>
                <a:r>
                  <a:t>Undergraduate</a:t>
                </a:r>
              </a:p>
            </p:txBody>
          </p:sp>
        </p:grpSp>
        <p:sp>
          <p:nvSpPr>
            <p:cNvPr id="472" name="AutoShape 32"/>
            <p:cNvSpPr/>
            <p:nvPr/>
          </p:nvSpPr>
          <p:spPr>
            <a:xfrm>
              <a:off x="4894067" y="2543247"/>
              <a:ext cx="245944" cy="320403"/>
            </a:xfrm>
            <a:prstGeom prst="triangle">
              <a:avLst/>
            </a:prstGeom>
            <a:solidFill>
              <a:srgbClr val="EBE1D2"/>
            </a:solidFill>
            <a:ln w="12700" cap="flat">
              <a:solidFill>
                <a:srgbClr val="312A23"/>
              </a:solidFill>
              <a:prstDash val="solid"/>
              <a:round/>
            </a:ln>
            <a:effectLst>
              <a:outerShdw sx="100000" sy="100000" kx="0" ky="0" algn="b" rotWithShape="0" blurRad="50800" dist="25400" dir="5400000">
                <a:srgbClr val="000000">
                  <a:alpha val="34999"/>
                </a:srgbClr>
              </a:outerShdw>
            </a:effectLst>
          </p:spPr>
          <p:txBody>
            <a:bodyPr wrap="square" lIns="71437" tIns="71437" rIns="71437" bIns="71437" numCol="1" anchor="ctr">
              <a:noAutofit/>
            </a:bodyPr>
            <a:lstStyle/>
            <a:p>
              <a:pPr defTabSz="642937">
                <a:defRPr sz="1400">
                  <a:solidFill>
                    <a:srgbClr val="FFFFFF"/>
                  </a:solidFill>
                  <a:latin typeface="Helvetica"/>
                  <a:ea typeface="Helvetica"/>
                  <a:cs typeface="Helvetica"/>
                  <a:sym typeface="Helvetica"/>
                </a:defRPr>
              </a:pPr>
            </a:p>
          </p:txBody>
        </p:sp>
        <p:sp>
          <p:nvSpPr>
            <p:cNvPr id="473" name="AutoShape 33"/>
            <p:cNvSpPr/>
            <p:nvPr/>
          </p:nvSpPr>
          <p:spPr>
            <a:xfrm flipH="1" rot="16200000">
              <a:off x="4424361" y="3456326"/>
              <a:ext cx="1750325" cy="564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285" y="0"/>
                  </a:lnTo>
                  <a:lnTo>
                    <a:pt x="3285" y="21600"/>
                  </a:lnTo>
                  <a:lnTo>
                    <a:pt x="21600" y="21600"/>
                  </a:lnTo>
                </a:path>
              </a:pathLst>
            </a:custGeom>
            <a:noFill/>
            <a:ln w="3175" cap="flat">
              <a:solidFill>
                <a:srgbClr val="312A23"/>
              </a:solidFill>
              <a:prstDash val="solid"/>
              <a:round/>
            </a:ln>
            <a:effectLst/>
          </p:spPr>
          <p:txBody>
            <a:bodyPr wrap="square" lIns="71437" tIns="71437" rIns="71437" bIns="71437" numCol="1" anchor="ctr">
              <a:noAutofit/>
            </a:bodyPr>
            <a:lstStyle/>
            <a:p>
              <a:pPr algn="l" defTabSz="642937">
                <a:defRPr>
                  <a:solidFill>
                    <a:srgbClr val="615445"/>
                  </a:solidFill>
                  <a:latin typeface="Helvetica"/>
                  <a:ea typeface="Helvetica"/>
                  <a:cs typeface="Helvetica"/>
                  <a:sym typeface="Helvetica"/>
                </a:defRPr>
              </a:pPr>
            </a:p>
          </p:txBody>
        </p:sp>
        <p:sp>
          <p:nvSpPr>
            <p:cNvPr id="474" name="AutoShape 34"/>
            <p:cNvSpPr/>
            <p:nvPr/>
          </p:nvSpPr>
          <p:spPr>
            <a:xfrm rot="5400000">
              <a:off x="4358890" y="2714145"/>
              <a:ext cx="508650" cy="807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noFill/>
            <a:ln w="3175" cap="flat">
              <a:solidFill>
                <a:srgbClr val="312A23"/>
              </a:solidFill>
              <a:prstDash val="solid"/>
              <a:round/>
            </a:ln>
            <a:effectLst/>
          </p:spPr>
          <p:txBody>
            <a:bodyPr wrap="square" lIns="71437" tIns="71437" rIns="71437" bIns="71437" numCol="1" anchor="ctr">
              <a:noAutofit/>
            </a:bodyPr>
            <a:lstStyle/>
            <a:p>
              <a:pPr algn="l" defTabSz="642937">
                <a:defRPr>
                  <a:solidFill>
                    <a:srgbClr val="615445"/>
                  </a:solidFill>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Rectangle 1"/>
          <p:cNvSpPr txBox="1"/>
          <p:nvPr>
            <p:ph type="title"/>
          </p:nvPr>
        </p:nvSpPr>
        <p:spPr>
          <a:prstGeom prst="rect">
            <a:avLst/>
          </a:prstGeom>
        </p:spPr>
        <p:txBody>
          <a:bodyPr/>
          <a:lstStyle/>
          <a:p>
            <a:pPr/>
            <a:r>
              <a:t>UML Class Diagrams: Aggregation</a:t>
            </a:r>
          </a:p>
        </p:txBody>
      </p:sp>
      <p:sp>
        <p:nvSpPr>
          <p:cNvPr id="478" name="Slide Subtitle"/>
          <p:cNvSpPr txBox="1"/>
          <p:nvPr>
            <p:ph type="body" idx="21"/>
          </p:nvPr>
        </p:nvSpPr>
        <p:spPr>
          <a:prstGeom prst="rect">
            <a:avLst/>
          </a:prstGeom>
        </p:spPr>
        <p:txBody>
          <a:bodyPr/>
          <a:lstStyle/>
          <a:p>
            <a:pPr/>
          </a:p>
        </p:txBody>
      </p:sp>
      <p:sp>
        <p:nvSpPr>
          <p:cNvPr id="479" name="Rectangle 2"/>
          <p:cNvSpPr txBox="1"/>
          <p:nvPr>
            <p:ph type="body" sz="half" idx="1"/>
          </p:nvPr>
        </p:nvSpPr>
        <p:spPr>
          <a:xfrm>
            <a:off x="1206500" y="4248504"/>
            <a:ext cx="11440270" cy="8256012"/>
          </a:xfrm>
          <a:prstGeom prst="rect">
            <a:avLst/>
          </a:prstGeom>
        </p:spPr>
        <p:txBody>
          <a:bodyPr/>
          <a:lstStyle/>
          <a:p>
            <a:pPr marL="381992" indent="-381992" defTabSz="500062">
              <a:spcBef>
                <a:spcPts val="800"/>
              </a:spcBef>
              <a:defRPr sz="4400"/>
            </a:pPr>
            <a:r>
              <a:t>Aggregation is an association that means a “whole/part” or “containment” relationship.</a:t>
            </a:r>
          </a:p>
          <a:p>
            <a:pPr marL="381992" indent="-381992" defTabSz="500062">
              <a:spcBef>
                <a:spcPts val="800"/>
              </a:spcBef>
              <a:defRPr sz="4400"/>
            </a:pPr>
            <a:r>
              <a:t>The distinction between association and aggregation is not always clear.</a:t>
            </a:r>
          </a:p>
          <a:p>
            <a:pPr marL="381992" indent="-381992" defTabSz="500062">
              <a:spcBef>
                <a:spcPts val="800"/>
              </a:spcBef>
              <a:defRPr sz="4400"/>
            </a:pPr>
            <a:r>
              <a:t>Don't stress about this: If in doubt, notate the relationship as a simple association.</a:t>
            </a:r>
          </a:p>
        </p:txBody>
      </p:sp>
      <p:pic>
        <p:nvPicPr>
          <p:cNvPr id="480" name="Picture 4" descr="Picture 4"/>
          <p:cNvPicPr>
            <a:picLocks noChangeAspect="1"/>
          </p:cNvPicPr>
          <p:nvPr/>
        </p:nvPicPr>
        <p:blipFill>
          <a:blip r:embed="rId3">
            <a:extLst/>
          </a:blip>
          <a:stretch>
            <a:fillRect/>
          </a:stretch>
        </p:blipFill>
        <p:spPr>
          <a:xfrm>
            <a:off x="12616160" y="4362152"/>
            <a:ext cx="8284519" cy="2703465"/>
          </a:xfrm>
          <a:prstGeom prst="rect">
            <a:avLst/>
          </a:prstGeom>
          <a:ln w="12700">
            <a:miter lim="400000"/>
          </a:ln>
        </p:spPr>
      </p:pic>
      <p:pic>
        <p:nvPicPr>
          <p:cNvPr id="481" name="Picture 5" descr="Picture 5"/>
          <p:cNvPicPr>
            <a:picLocks noChangeAspect="1"/>
          </p:cNvPicPr>
          <p:nvPr/>
        </p:nvPicPr>
        <p:blipFill>
          <a:blip r:embed="rId4">
            <a:extLst/>
          </a:blip>
          <a:stretch>
            <a:fillRect/>
          </a:stretch>
        </p:blipFill>
        <p:spPr>
          <a:xfrm>
            <a:off x="12602765" y="8219777"/>
            <a:ext cx="8311309" cy="270569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UML Activity: TVM"/>
          <p:cNvSpPr txBox="1"/>
          <p:nvPr>
            <p:ph type="title"/>
          </p:nvPr>
        </p:nvSpPr>
        <p:spPr>
          <a:prstGeom prst="rect">
            <a:avLst/>
          </a:prstGeom>
        </p:spPr>
        <p:txBody>
          <a:bodyPr/>
          <a:lstStyle/>
          <a:p>
            <a:pPr/>
            <a:r>
              <a:t>UML Activity: TVM</a:t>
            </a:r>
          </a:p>
        </p:txBody>
      </p:sp>
      <p:sp>
        <p:nvSpPr>
          <p:cNvPr id="486" name="Ticket Vending Machin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Ticket Vending Machines</a:t>
            </a:r>
          </a:p>
        </p:txBody>
      </p:sp>
      <p:sp>
        <p:nvSpPr>
          <p:cNvPr id="487" name="TVMs accept cash and credit cards as payments to sell fares, which are loaded onto passes…"/>
          <p:cNvSpPr txBox="1"/>
          <p:nvPr>
            <p:ph type="body" sz="half" idx="1"/>
          </p:nvPr>
        </p:nvSpPr>
        <p:spPr>
          <a:xfrm>
            <a:off x="1206500" y="4248504"/>
            <a:ext cx="13565238" cy="8256012"/>
          </a:xfrm>
          <a:prstGeom prst="rect">
            <a:avLst/>
          </a:prstGeom>
        </p:spPr>
        <p:txBody>
          <a:bodyPr/>
          <a:lstStyle/>
          <a:p>
            <a:pPr marL="445008" indent="-445008" defTabSz="1779987">
              <a:spcBef>
                <a:spcPts val="3200"/>
              </a:spcBef>
              <a:defRPr sz="3504"/>
            </a:pPr>
            <a:r>
              <a:t>TVMs accept cash and credit cards as payments to sell fares, which are loaded onto passes</a:t>
            </a:r>
          </a:p>
          <a:p>
            <a:pPr marL="445008" indent="-445008" defTabSz="1779987">
              <a:spcBef>
                <a:spcPts val="3200"/>
              </a:spcBef>
              <a:defRPr sz="3504"/>
            </a:pPr>
            <a:r>
              <a:t>TVMs sell two kinds of fares:</a:t>
            </a:r>
          </a:p>
          <a:p>
            <a:pPr lvl="1" marL="890016" indent="-445008" defTabSz="1779987">
              <a:spcBef>
                <a:spcPts val="3200"/>
              </a:spcBef>
              <a:defRPr sz="3504"/>
            </a:pPr>
            <a:r>
              <a:t>Time-based fares</a:t>
            </a:r>
          </a:p>
          <a:p>
            <a:pPr lvl="1" marL="890016" indent="-445008" defTabSz="1779987">
              <a:spcBef>
                <a:spcPts val="3200"/>
              </a:spcBef>
              <a:defRPr sz="3504"/>
            </a:pPr>
            <a:r>
              <a:t>Value-based fares</a:t>
            </a:r>
          </a:p>
          <a:p>
            <a:pPr marL="445008" indent="-445008" defTabSz="1779987">
              <a:spcBef>
                <a:spcPts val="3200"/>
              </a:spcBef>
              <a:defRPr sz="3504"/>
            </a:pPr>
            <a:r>
              <a:t>Fares can be loaded onto passes, passes can be:</a:t>
            </a:r>
          </a:p>
          <a:p>
            <a:pPr lvl="1" marL="890016" indent="-445008" defTabSz="1779987">
              <a:spcBef>
                <a:spcPts val="3200"/>
              </a:spcBef>
              <a:defRPr sz="3504"/>
            </a:pPr>
            <a:r>
              <a:t>CharlieCard</a:t>
            </a:r>
          </a:p>
          <a:p>
            <a:pPr lvl="1" marL="890016" indent="-445008" defTabSz="1779987">
              <a:spcBef>
                <a:spcPts val="3200"/>
              </a:spcBef>
              <a:defRPr sz="3504"/>
            </a:pPr>
            <a:r>
              <a:t>CharlieTicket</a:t>
            </a:r>
          </a:p>
          <a:p>
            <a:pPr marL="445008" indent="-445008" defTabSz="1779987">
              <a:spcBef>
                <a:spcPts val="3200"/>
              </a:spcBef>
              <a:defRPr sz="3504"/>
            </a:pPr>
            <a:r>
              <a:t>Your task: Create a UML class diagram that represents:</a:t>
            </a:r>
          </a:p>
          <a:p>
            <a:pPr lvl="1" marL="890016" indent="-445008" defTabSz="1779987">
              <a:spcBef>
                <a:spcPts val="3200"/>
              </a:spcBef>
              <a:defRPr sz="3504"/>
            </a:pPr>
            <a:r>
              <a:t>The TVM itself; the two kinds of fares; the two kinds of passes</a:t>
            </a:r>
          </a:p>
        </p:txBody>
      </p:sp>
      <p:pic>
        <p:nvPicPr>
          <p:cNvPr id="488" name="Machinefull.jpg" descr="Machinefull.jpg"/>
          <p:cNvPicPr>
            <a:picLocks noChangeAspect="1"/>
          </p:cNvPicPr>
          <p:nvPr/>
        </p:nvPicPr>
        <p:blipFill>
          <a:blip r:embed="rId3">
            <a:extLst/>
          </a:blip>
          <a:srcRect l="39592" t="0" r="0" b="0"/>
          <a:stretch>
            <a:fillRect/>
          </a:stretch>
        </p:blipFill>
        <p:spPr>
          <a:xfrm>
            <a:off x="14978806" y="4337910"/>
            <a:ext cx="9167764" cy="80772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This work is licensed under a Creative Commons Attribution-ShareAlike license"/>
          <p:cNvSpPr txBox="1"/>
          <p:nvPr>
            <p:ph type="title"/>
          </p:nvPr>
        </p:nvSpPr>
        <p:spPr>
          <a:xfrm>
            <a:off x="1206500" y="1079500"/>
            <a:ext cx="21971000" cy="2055994"/>
          </a:xfrm>
          <a:prstGeom prst="rect">
            <a:avLst/>
          </a:prstGeom>
        </p:spPr>
        <p:txBody>
          <a:bodyPr/>
          <a:lstStyle>
            <a:lvl1pPr algn="ctr" defTabSz="2023821">
              <a:defRPr spc="-141" sz="7054"/>
            </a:lvl1pPr>
          </a:lstStyle>
          <a:p>
            <a:pPr/>
            <a:r>
              <a:t>This work is licensed under a Creative Commons Attribution-ShareAlike license</a:t>
            </a:r>
          </a:p>
        </p:txBody>
      </p:sp>
      <p:sp>
        <p:nvSpPr>
          <p:cNvPr id="493" name="This work is licensed under the Creative Commons Attribution-ShareAlike 4.0 International License. To view a copy of this license, visit http://creativecommons.org/licenses/by-sa/4.0/…"/>
          <p:cNvSpPr txBox="1"/>
          <p:nvPr>
            <p:ph type="body" idx="1"/>
          </p:nvPr>
        </p:nvSpPr>
        <p:spPr>
          <a:prstGeom prst="rect">
            <a:avLst/>
          </a:prstGeom>
        </p:spPr>
        <p:txBody>
          <a:bodyPr/>
          <a:lstStyle/>
          <a:p>
            <a:pPr marL="458390" indent="-458390" defTabSz="542210">
              <a:lnSpc>
                <a:spcPct val="100000"/>
              </a:lnSpc>
              <a:spcBef>
                <a:spcPts val="1000"/>
              </a:spcBef>
              <a:buSzPct val="75000"/>
              <a:defRPr sz="3300">
                <a:latin typeface="Helvetica Light"/>
                <a:ea typeface="Helvetica Light"/>
                <a:cs typeface="Helvetica Light"/>
                <a:sym typeface="Helvetica Light"/>
              </a:defRPr>
            </a:pPr>
            <a:r>
              <a:t>This work is licensed under the Creative Commons Attribution-ShareAlike 4.0 International License. To view a copy of this license, visit </a:t>
            </a:r>
            <a:r>
              <a:rPr u="sng">
                <a:hlinkClick r:id="rId2" invalidUrl="" action="" tgtFrame="" tooltip="" history="1" highlightClick="0" endSnd="0"/>
              </a:rPr>
              <a:t>http://creativecommons.org/licenses/by-sa/4.0/</a:t>
            </a:r>
            <a:r>
              <a:t> </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You are free to:</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 — copy and redistribute the material in any medium or format</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Adapt — remix, transform, and build upon the material</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for any purpose, even commercially.</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Under the following terms:</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Attribution — You must give appropriate credit, provide a link to the license, and indicate if changes were made. You may do so in any reasonable manner, but not in any way that suggests the licensor endorses you or your use.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ShareAlike — If you remix, transform, or build upon the material, you must distribute your contributions under the same license as the original.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No additional restrictions — You may not apply legal terms or technological measures that legally restrict others from doing anything the license permits.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oday’s Agenda"/>
          <p:cNvSpPr txBox="1"/>
          <p:nvPr>
            <p:ph type="title"/>
          </p:nvPr>
        </p:nvSpPr>
        <p:spPr>
          <a:prstGeom prst="rect">
            <a:avLst/>
          </a:prstGeom>
        </p:spPr>
        <p:txBody>
          <a:bodyPr/>
          <a:lstStyle/>
          <a:p>
            <a:pPr/>
            <a:r>
              <a:t>Today’s Agenda</a:t>
            </a:r>
          </a:p>
        </p:txBody>
      </p:sp>
      <p:sp>
        <p:nvSpPr>
          <p:cNvPr id="154" name="Agenda Subtitle"/>
          <p:cNvSpPr txBox="1"/>
          <p:nvPr>
            <p:ph type="body" idx="21"/>
          </p:nvPr>
        </p:nvSpPr>
        <p:spPr>
          <a:prstGeom prst="rect">
            <a:avLst/>
          </a:prstGeom>
        </p:spPr>
        <p:txBody>
          <a:bodyPr/>
          <a:lstStyle/>
          <a:p>
            <a:pPr/>
          </a:p>
        </p:txBody>
      </p:sp>
      <p:sp>
        <p:nvSpPr>
          <p:cNvPr id="155" name="HW1 Discussion…"/>
          <p:cNvSpPr txBox="1"/>
          <p:nvPr>
            <p:ph type="body" idx="1"/>
          </p:nvPr>
        </p:nvSpPr>
        <p:spPr>
          <a:prstGeom prst="rect">
            <a:avLst/>
          </a:prstGeom>
        </p:spPr>
        <p:txBody>
          <a:bodyPr/>
          <a:lstStyle/>
          <a:p>
            <a:pPr/>
            <a:r>
              <a:t>HW1 Discussion</a:t>
            </a:r>
          </a:p>
          <a:p>
            <a:pPr/>
            <a:r>
              <a:t>Documenting designs with CRC + UML diagrams</a:t>
            </a:r>
          </a:p>
          <a:p>
            <a:pPr/>
            <a:r>
              <a:t>Activity: UML</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Discussion: HW1"/>
          <p:cNvSpPr txBox="1"/>
          <p:nvPr>
            <p:ph type="title"/>
          </p:nvPr>
        </p:nvSpPr>
        <p:spPr>
          <a:prstGeom prst="rect">
            <a:avLst/>
          </a:prstGeom>
        </p:spPr>
        <p:txBody>
          <a:bodyPr/>
          <a:lstStyle/>
          <a:p>
            <a:pPr/>
            <a:r>
              <a:t>Discussion: HW1</a:t>
            </a:r>
          </a:p>
        </p:txBody>
      </p:sp>
      <p:pic>
        <p:nvPicPr>
          <p:cNvPr id="158" name="Image" descr="Image"/>
          <p:cNvPicPr>
            <a:picLocks noChangeAspect="1"/>
          </p:cNvPicPr>
          <p:nvPr/>
        </p:nvPicPr>
        <p:blipFill>
          <a:blip r:embed="rId2">
            <a:extLst/>
          </a:blip>
          <a:stretch>
            <a:fillRect/>
          </a:stretch>
        </p:blipFill>
        <p:spPr>
          <a:xfrm>
            <a:off x="12146064" y="0"/>
            <a:ext cx="11420273"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10x Engineer”"/>
          <p:cNvSpPr txBox="1"/>
          <p:nvPr>
            <p:ph type="title"/>
          </p:nvPr>
        </p:nvSpPr>
        <p:spPr>
          <a:prstGeom prst="rect">
            <a:avLst/>
          </a:prstGeom>
        </p:spPr>
        <p:txBody>
          <a:bodyPr/>
          <a:lstStyle/>
          <a:p>
            <a:pPr/>
            <a:r>
              <a:t>“The 10x Engineer”</a:t>
            </a:r>
          </a:p>
        </p:txBody>
      </p:sp>
      <p:sp>
        <p:nvSpPr>
          <p:cNvPr id="161" name="AKA “The Rock-Star Engineer,” “The Ninja Develop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AKA “The Rock-Star Engineer,” “The Ninja Developer”</a:t>
            </a:r>
          </a:p>
        </p:txBody>
      </p:sp>
      <p:pic>
        <p:nvPicPr>
          <p:cNvPr id="162" name="s3f1ruepjhuz.jpg" descr="s3f1ruepjhuz.jpg"/>
          <p:cNvPicPr>
            <a:picLocks noChangeAspect="1"/>
          </p:cNvPicPr>
          <p:nvPr/>
        </p:nvPicPr>
        <p:blipFill>
          <a:blip r:embed="rId3">
            <a:extLst/>
          </a:blip>
          <a:stretch>
            <a:fillRect/>
          </a:stretch>
        </p:blipFill>
        <p:spPr>
          <a:xfrm>
            <a:off x="12172202" y="3525109"/>
            <a:ext cx="10160001" cy="9702801"/>
          </a:xfrm>
          <a:prstGeom prst="rect">
            <a:avLst/>
          </a:prstGeom>
          <a:ln w="12700">
            <a:miter lim="400000"/>
          </a:ln>
        </p:spPr>
      </p:pic>
      <p:pic>
        <p:nvPicPr>
          <p:cNvPr id="163" name="Image" descr="Image"/>
          <p:cNvPicPr>
            <a:picLocks noChangeAspect="1"/>
          </p:cNvPicPr>
          <p:nvPr/>
        </p:nvPicPr>
        <p:blipFill>
          <a:blip r:embed="rId4">
            <a:extLst/>
          </a:blip>
          <a:stretch>
            <a:fillRect/>
          </a:stretch>
        </p:blipFill>
        <p:spPr>
          <a:xfrm>
            <a:off x="2051797" y="4414109"/>
            <a:ext cx="7899401" cy="79248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Conceptual Design is Hard"/>
          <p:cNvSpPr txBox="1"/>
          <p:nvPr>
            <p:ph type="title"/>
          </p:nvPr>
        </p:nvSpPr>
        <p:spPr>
          <a:prstGeom prst="rect">
            <a:avLst/>
          </a:prstGeom>
        </p:spPr>
        <p:txBody>
          <a:bodyPr/>
          <a:lstStyle/>
          <a:p>
            <a:pPr/>
            <a:r>
              <a:t>Conceptual Design is Hard</a:t>
            </a:r>
          </a:p>
        </p:txBody>
      </p:sp>
      <p:sp>
        <p:nvSpPr>
          <p:cNvPr id="168" name="There is “No Silver Bullet” for a 10x improve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There is “No Silver Bullet” for a 10x improvement</a:t>
            </a:r>
          </a:p>
        </p:txBody>
      </p:sp>
      <p:sp>
        <p:nvSpPr>
          <p:cNvPr id="169" name="“The essence of a software entity is a construct of interlocking concepts: data sets, relationships among data items, algorithms, and invocations of functions. … I believe the hard part of building software to be the specification, design, and testing of"/>
          <p:cNvSpPr txBox="1"/>
          <p:nvPr/>
        </p:nvSpPr>
        <p:spPr>
          <a:xfrm>
            <a:off x="-89648" y="5015054"/>
            <a:ext cx="18014052" cy="3013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8923" indent="-469900" algn="l">
              <a:lnSpc>
                <a:spcPct val="90000"/>
              </a:lnSpc>
              <a:defRPr spc="-82" sz="4100">
                <a:solidFill>
                  <a:srgbClr val="000000"/>
                </a:solidFill>
                <a:latin typeface="Helvetica Neue Medium"/>
                <a:ea typeface="Helvetica Neue Medium"/>
                <a:cs typeface="Helvetica Neue Medium"/>
                <a:sym typeface="Helvetica Neue Medium"/>
              </a:defRPr>
            </a:lvl1pPr>
          </a:lstStyle>
          <a:p>
            <a:pPr/>
            <a:r>
              <a:t>“The essence of a software entity is a construct of interlocking concepts: data sets, relationships among data items, algorithms, and invocations of functions. … I believe the hard part of building software to be the specification, design, and testing of this conceptual construct, not the labor of representing it and testing the fidelity of the representation.”</a:t>
            </a:r>
          </a:p>
        </p:txBody>
      </p:sp>
      <p:pic>
        <p:nvPicPr>
          <p:cNvPr id="170" name="Image" descr="Image"/>
          <p:cNvPicPr>
            <a:picLocks noChangeAspect="1"/>
          </p:cNvPicPr>
          <p:nvPr/>
        </p:nvPicPr>
        <p:blipFill>
          <a:blip r:embed="rId3">
            <a:extLst/>
          </a:blip>
          <a:stretch>
            <a:fillRect/>
          </a:stretch>
        </p:blipFill>
        <p:spPr>
          <a:xfrm>
            <a:off x="17816297" y="2732652"/>
            <a:ext cx="6455645" cy="9683466"/>
          </a:xfrm>
          <a:prstGeom prst="rect">
            <a:avLst/>
          </a:prstGeom>
          <a:ln w="12700">
            <a:miter lim="400000"/>
          </a:ln>
        </p:spPr>
      </p:pic>
      <p:sp>
        <p:nvSpPr>
          <p:cNvPr id="171" name="Fred Brooks, 1987"/>
          <p:cNvSpPr txBox="1"/>
          <p:nvPr/>
        </p:nvSpPr>
        <p:spPr>
          <a:xfrm>
            <a:off x="14074588" y="8083953"/>
            <a:ext cx="3615437"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b="1" sz="3200">
                <a:solidFill>
                  <a:srgbClr val="000000"/>
                </a:solidFill>
              </a:defRPr>
            </a:lvl1pPr>
          </a:lstStyle>
          <a:p>
            <a:pPr/>
            <a:r>
              <a:t>Fred Brooks, 1987</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Collaboration: The 10x Team"/>
          <p:cNvSpPr txBox="1"/>
          <p:nvPr>
            <p:ph type="title"/>
          </p:nvPr>
        </p:nvSpPr>
        <p:spPr>
          <a:prstGeom prst="rect">
            <a:avLst/>
          </a:prstGeom>
        </p:spPr>
        <p:txBody>
          <a:bodyPr/>
          <a:lstStyle/>
          <a:p>
            <a:pPr/>
            <a:r>
              <a:t>Collaboration: The 10x Team</a:t>
            </a:r>
          </a:p>
        </p:txBody>
      </p:sp>
      <p:sp>
        <p:nvSpPr>
          <p:cNvPr id="176" name="A “Dream Team,” if you will…"/>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 “Dream Team,” if you will…</a:t>
            </a:r>
          </a:p>
        </p:txBody>
      </p:sp>
      <p:sp>
        <p:nvSpPr>
          <p:cNvPr id="177" name="“Many eyes make all bugs shallow” (ancient proverb)…"/>
          <p:cNvSpPr txBox="1"/>
          <p:nvPr>
            <p:ph type="body" sz="half" idx="1"/>
          </p:nvPr>
        </p:nvSpPr>
        <p:spPr>
          <a:xfrm>
            <a:off x="1206500" y="4248504"/>
            <a:ext cx="9577051" cy="8256012"/>
          </a:xfrm>
          <a:prstGeom prst="rect">
            <a:avLst/>
          </a:prstGeom>
        </p:spPr>
        <p:txBody>
          <a:bodyPr/>
          <a:lstStyle/>
          <a:p>
            <a:pPr/>
            <a:r>
              <a:t>“Many eyes make all bugs shallow” (ancient proverb)</a:t>
            </a:r>
          </a:p>
          <a:p>
            <a:pPr/>
            <a:r>
              <a:t>Avoid a single point of failure</a:t>
            </a:r>
          </a:p>
        </p:txBody>
      </p:sp>
      <p:pic>
        <p:nvPicPr>
          <p:cNvPr id="178" name="Image" descr="Image"/>
          <p:cNvPicPr>
            <a:picLocks noChangeAspect="1"/>
          </p:cNvPicPr>
          <p:nvPr/>
        </p:nvPicPr>
        <p:blipFill>
          <a:blip r:embed="rId3">
            <a:extLst/>
          </a:blip>
          <a:stretch>
            <a:fillRect/>
          </a:stretch>
        </p:blipFill>
        <p:spPr>
          <a:xfrm>
            <a:off x="12709163" y="4806273"/>
            <a:ext cx="10632820" cy="599573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he 10x Team, or the 1/10 Team?"/>
          <p:cNvSpPr txBox="1"/>
          <p:nvPr>
            <p:ph type="title"/>
          </p:nvPr>
        </p:nvSpPr>
        <p:spPr>
          <a:prstGeom prst="rect">
            <a:avLst/>
          </a:prstGeom>
        </p:spPr>
        <p:txBody>
          <a:bodyPr/>
          <a:lstStyle/>
          <a:p>
            <a:pPr/>
            <a:r>
              <a:t>The 10x Team, or the 1/10 Team?</a:t>
            </a:r>
          </a:p>
        </p:txBody>
      </p:sp>
      <p:sp>
        <p:nvSpPr>
          <p:cNvPr id="183" name="Mythical Man-Month: “adding manpower to a late software project makes it lat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660400">
              <a:defRPr sz="4400"/>
            </a:lvl1pPr>
          </a:lstStyle>
          <a:p>
            <a:pPr/>
            <a:r>
              <a:t>Mythical Man-Month: “adding manpower to a late software project makes it later”</a:t>
            </a:r>
          </a:p>
        </p:txBody>
      </p:sp>
      <p:sp>
        <p:nvSpPr>
          <p:cNvPr id="184" name="Knowledge sharing needs to scale linearly (or sub linearly) with org growth:…"/>
          <p:cNvSpPr txBox="1"/>
          <p:nvPr>
            <p:ph type="body" idx="1"/>
          </p:nvPr>
        </p:nvSpPr>
        <p:spPr>
          <a:prstGeom prst="rect">
            <a:avLst/>
          </a:prstGeom>
        </p:spPr>
        <p:txBody>
          <a:bodyPr/>
          <a:lstStyle/>
          <a:p>
            <a:pPr/>
            <a:r>
              <a:t>Knowledge sharing needs to scale linearly (or sub linearly) with org growth:</a:t>
            </a:r>
          </a:p>
          <a:p>
            <a:pPr lvl="1"/>
            <a:r>
              <a:t>Mentorship</a:t>
            </a:r>
          </a:p>
          <a:p>
            <a:pPr lvl="1"/>
            <a:r>
              <a:t>Q&amp;A</a:t>
            </a:r>
          </a:p>
          <a:p>
            <a:pPr lvl="1"/>
            <a:r>
              <a:t>Mailing lists</a:t>
            </a:r>
          </a:p>
          <a:p>
            <a:pPr lvl="1"/>
            <a:r>
              <a:t>Tech talks</a:t>
            </a:r>
          </a:p>
          <a:p>
            <a:pPr lvl="1"/>
            <a:r>
              <a:t>Documentation &lt;— Our focus today</a:t>
            </a:r>
          </a:p>
        </p:txBody>
      </p:sp>
      <p:sp>
        <p:nvSpPr>
          <p:cNvPr id="185" name="For more on knowledge sharing in teams, see SE@Google Ch 3"/>
          <p:cNvSpPr txBox="1"/>
          <p:nvPr/>
        </p:nvSpPr>
        <p:spPr>
          <a:xfrm>
            <a:off x="7818424" y="12990255"/>
            <a:ext cx="874715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For more on knowledge sharing in teams, see SE@Google Ch 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Design Documents"/>
          <p:cNvSpPr txBox="1"/>
          <p:nvPr>
            <p:ph type="title"/>
          </p:nvPr>
        </p:nvSpPr>
        <p:spPr>
          <a:prstGeom prst="rect">
            <a:avLst/>
          </a:prstGeom>
        </p:spPr>
        <p:txBody>
          <a:bodyPr/>
          <a:lstStyle/>
          <a:p>
            <a:pPr/>
            <a:r>
              <a:t>Design Documents</a:t>
            </a:r>
          </a:p>
        </p:txBody>
      </p:sp>
      <p:sp>
        <p:nvSpPr>
          <p:cNvPr id="188" name="Wh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Why?</a:t>
            </a:r>
          </a:p>
        </p:txBody>
      </p:sp>
      <p:sp>
        <p:nvSpPr>
          <p:cNvPr id="189" name="At design time:…"/>
          <p:cNvSpPr txBox="1"/>
          <p:nvPr>
            <p:ph type="body" idx="1"/>
          </p:nvPr>
        </p:nvSpPr>
        <p:spPr>
          <a:prstGeom prst="rect">
            <a:avLst/>
          </a:prstGeom>
        </p:spPr>
        <p:txBody>
          <a:bodyPr/>
          <a:lstStyle/>
          <a:p>
            <a:pPr marL="469391" indent="-469391" defTabSz="1877520">
              <a:spcBef>
                <a:spcPts val="3400"/>
              </a:spcBef>
              <a:defRPr sz="3696"/>
            </a:pPr>
            <a:r>
              <a:t>At design time:</a:t>
            </a:r>
          </a:p>
          <a:p>
            <a:pPr lvl="1" marL="938783" indent="-469391" defTabSz="1877520">
              <a:spcBef>
                <a:spcPts val="3400"/>
              </a:spcBef>
              <a:defRPr sz="3696"/>
            </a:pPr>
            <a:r>
              <a:t>Consider alternative solutions</a:t>
            </a:r>
          </a:p>
          <a:p>
            <a:pPr lvl="1" marL="938783" indent="-469391" defTabSz="1877520">
              <a:spcBef>
                <a:spcPts val="3400"/>
              </a:spcBef>
              <a:defRPr sz="3696"/>
            </a:pPr>
            <a:r>
              <a:t>Identify flaws</a:t>
            </a:r>
          </a:p>
          <a:p>
            <a:pPr marL="469391" indent="-469391" defTabSz="1877520">
              <a:spcBef>
                <a:spcPts val="3400"/>
              </a:spcBef>
              <a:defRPr sz="3696"/>
            </a:pPr>
            <a:r>
              <a:t>At implementation/debugging time:</a:t>
            </a:r>
          </a:p>
          <a:p>
            <a:pPr lvl="1" marL="938783" indent="-469391" defTabSz="1877520">
              <a:spcBef>
                <a:spcPts val="3400"/>
              </a:spcBef>
              <a:defRPr sz="3696"/>
            </a:pPr>
            <a:r>
              <a:t>A handy reference</a:t>
            </a:r>
          </a:p>
          <a:p>
            <a:pPr marL="469391" indent="-469391" defTabSz="1877520">
              <a:spcBef>
                <a:spcPts val="3400"/>
              </a:spcBef>
              <a:defRPr sz="3696"/>
            </a:pPr>
            <a:r>
              <a:t>Design documents include…</a:t>
            </a:r>
          </a:p>
          <a:p>
            <a:pPr lvl="1" marL="938783" indent="-469391" defTabSz="1877520">
              <a:spcBef>
                <a:spcPts val="3400"/>
              </a:spcBef>
              <a:defRPr sz="3696"/>
            </a:pPr>
            <a:r>
              <a:t>Goals of design</a:t>
            </a:r>
          </a:p>
          <a:p>
            <a:pPr lvl="1" marL="938783" indent="-469391" defTabSz="1877520">
              <a:spcBef>
                <a:spcPts val="3400"/>
              </a:spcBef>
              <a:defRPr sz="3696"/>
            </a:pPr>
            <a:r>
              <a:t>Implementation strategy</a:t>
            </a:r>
          </a:p>
          <a:p>
            <a:pPr lvl="1" marL="938783" indent="-469391" defTabSz="1877520">
              <a:spcBef>
                <a:spcPts val="3400"/>
              </a:spcBef>
              <a:defRPr sz="3696"/>
            </a:pPr>
            <a:r>
              <a:t>Discussion of alternative designs and their strong and weak points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